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9" r:id="rId1"/>
  </p:sldMasterIdLst>
  <p:notesMasterIdLst>
    <p:notesMasterId r:id="rId11"/>
  </p:notesMasterIdLst>
  <p:handoutMasterIdLst>
    <p:handoutMasterId r:id="rId12"/>
  </p:handoutMasterIdLst>
  <p:sldIdLst>
    <p:sldId id="272" r:id="rId2"/>
    <p:sldId id="269" r:id="rId3"/>
    <p:sldId id="268" r:id="rId4"/>
    <p:sldId id="257" r:id="rId5"/>
    <p:sldId id="270" r:id="rId6"/>
    <p:sldId id="263" r:id="rId7"/>
    <p:sldId id="261" r:id="rId8"/>
    <p:sldId id="262" r:id="rId9"/>
    <p:sldId id="273" r:id="rId10"/>
  </p:sldIdLst>
  <p:sldSz cx="9906000" cy="6858000" type="A4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FFFFCC"/>
    <a:srgbClr val="FD836F"/>
    <a:srgbClr val="206844"/>
    <a:srgbClr val="7EAB22"/>
    <a:srgbClr val="8DB1E2"/>
    <a:srgbClr val="205DAF"/>
    <a:srgbClr val="5086CD"/>
    <a:srgbClr val="FF3300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>
      <p:cViewPr varScale="1">
        <p:scale>
          <a:sx n="113" d="100"/>
          <a:sy n="113" d="100"/>
        </p:scale>
        <p:origin x="1320" y="8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79303" cy="534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5" tIns="45787" rIns="91575" bIns="45787" numCol="1" anchor="t" anchorCtr="0" compatLnSpc="1">
            <a:prstTxWarp prst="textNoShape">
              <a:avLst/>
            </a:prstTxWarp>
          </a:bodyPr>
          <a:lstStyle>
            <a:lvl1pPr defTabSz="916004">
              <a:defRPr sz="1200"/>
            </a:lvl1pPr>
          </a:lstStyle>
          <a:p>
            <a:endParaRPr lang="de-DE"/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8372" y="1"/>
            <a:ext cx="2979303" cy="534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5" tIns="45787" rIns="91575" bIns="45787" numCol="1" anchor="t" anchorCtr="0" compatLnSpc="1">
            <a:prstTxWarp prst="textNoShape">
              <a:avLst/>
            </a:prstTxWarp>
          </a:bodyPr>
          <a:lstStyle>
            <a:lvl1pPr algn="r" defTabSz="916004">
              <a:defRPr sz="1200"/>
            </a:lvl1pPr>
          </a:lstStyle>
          <a:p>
            <a:endParaRPr lang="de-DE"/>
          </a:p>
        </p:txBody>
      </p:sp>
      <p:sp>
        <p:nvSpPr>
          <p:cNvPr id="890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58532"/>
            <a:ext cx="2979303" cy="457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5" tIns="45787" rIns="91575" bIns="45787" numCol="1" anchor="b" anchorCtr="0" compatLnSpc="1">
            <a:prstTxWarp prst="textNoShape">
              <a:avLst/>
            </a:prstTxWarp>
          </a:bodyPr>
          <a:lstStyle>
            <a:lvl1pPr defTabSz="916004">
              <a:defRPr sz="1200"/>
            </a:lvl1pPr>
          </a:lstStyle>
          <a:p>
            <a:endParaRPr lang="de-DE"/>
          </a:p>
        </p:txBody>
      </p:sp>
      <p:sp>
        <p:nvSpPr>
          <p:cNvPr id="890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8372" y="9458532"/>
            <a:ext cx="2979303" cy="457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5" tIns="45787" rIns="91575" bIns="45787" numCol="1" anchor="b" anchorCtr="0" compatLnSpc="1">
            <a:prstTxWarp prst="textNoShape">
              <a:avLst/>
            </a:prstTxWarp>
          </a:bodyPr>
          <a:lstStyle>
            <a:lvl1pPr algn="r" defTabSz="916004">
              <a:defRPr sz="1200"/>
            </a:lvl1pPr>
          </a:lstStyle>
          <a:p>
            <a:fld id="{21733B55-5CF1-450C-9AC5-131AF4ACF837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9088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5862" cy="495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49" tIns="45924" rIns="91849" bIns="45924" numCol="1" anchor="t" anchorCtr="0" compatLnSpc="1">
            <a:prstTxWarp prst="textNoShape">
              <a:avLst/>
            </a:prstTxWarp>
          </a:bodyPr>
          <a:lstStyle>
            <a:lvl1pPr defTabSz="919067">
              <a:defRPr sz="1200"/>
            </a:lvl1pPr>
          </a:lstStyle>
          <a:p>
            <a:endParaRPr lang="de-DE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814" y="1"/>
            <a:ext cx="2945862" cy="495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49" tIns="45924" rIns="91849" bIns="45924" numCol="1" anchor="t" anchorCtr="0" compatLnSpc="1">
            <a:prstTxWarp prst="textNoShape">
              <a:avLst/>
            </a:prstTxWarp>
          </a:bodyPr>
          <a:lstStyle>
            <a:lvl1pPr algn="r" defTabSz="919067">
              <a:defRPr sz="1200"/>
            </a:lvl1pPr>
          </a:lstStyle>
          <a:p>
            <a:endParaRPr lang="de-DE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1200" y="746125"/>
            <a:ext cx="5376863" cy="37226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5952" y="4716947"/>
            <a:ext cx="4985772" cy="4465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49" tIns="45924" rIns="91849" bIns="459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Textformatierung des Masters zu bearbeiten.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2353"/>
            <a:ext cx="2945862" cy="495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49" tIns="45924" rIns="91849" bIns="45924" numCol="1" anchor="b" anchorCtr="0" compatLnSpc="1">
            <a:prstTxWarp prst="textNoShape">
              <a:avLst/>
            </a:prstTxWarp>
          </a:bodyPr>
          <a:lstStyle>
            <a:lvl1pPr defTabSz="919067">
              <a:defRPr sz="1200"/>
            </a:lvl1pPr>
          </a:lstStyle>
          <a:p>
            <a:endParaRPr lang="de-DE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814" y="9432353"/>
            <a:ext cx="2945862" cy="495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49" tIns="45924" rIns="91849" bIns="45924" numCol="1" anchor="b" anchorCtr="0" compatLnSpc="1">
            <a:prstTxWarp prst="textNoShape">
              <a:avLst/>
            </a:prstTxWarp>
          </a:bodyPr>
          <a:lstStyle>
            <a:lvl1pPr algn="r" defTabSz="919067">
              <a:defRPr sz="1200"/>
            </a:lvl1pPr>
          </a:lstStyle>
          <a:p>
            <a:fld id="{414332C7-D53C-484F-9ECA-6D86208D0E98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62211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31938" y="1598613"/>
            <a:ext cx="7631112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noProof="0" smtClean="0"/>
              <a:t>Titelmasterformat durch Klicken bearbeiten</a:t>
            </a:r>
          </a:p>
        </p:txBody>
      </p:sp>
      <p:sp>
        <p:nvSpPr>
          <p:cNvPr id="9626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2228850" y="3836988"/>
            <a:ext cx="69342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pPr lvl="0"/>
            <a:r>
              <a:rPr lang="de-DE" noProof="0" smtClean="0"/>
              <a:t>Formatvorlage des Untertitelmasters durch Klicken bearbeiten</a:t>
            </a:r>
          </a:p>
        </p:txBody>
      </p:sp>
      <p:sp>
        <p:nvSpPr>
          <p:cNvPr id="96265" name="Rectangle 9"/>
          <p:cNvSpPr>
            <a:spLocks noGrp="1" noChangeArrowheads="1"/>
          </p:cNvSpPr>
          <p:nvPr>
            <p:ph type="ftr" sz="quarter" idx="3"/>
          </p:nvPr>
        </p:nvSpPr>
        <p:spPr>
          <a:xfrm>
            <a:off x="2252663" y="6245225"/>
            <a:ext cx="5940425" cy="47625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Entwurfsvorlagen professionell gestalten</a:t>
            </a:r>
          </a:p>
        </p:txBody>
      </p:sp>
      <p:sp>
        <p:nvSpPr>
          <p:cNvPr id="96266" name="Rectangle 1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553450" y="6245225"/>
            <a:ext cx="857250" cy="476250"/>
          </a:xfrm>
        </p:spPr>
        <p:txBody>
          <a:bodyPr/>
          <a:lstStyle>
            <a:lvl1pPr>
              <a:defRPr b="1"/>
            </a:lvl1pPr>
          </a:lstStyle>
          <a:p>
            <a:fld id="{84C57DE9-B04F-49FB-BB23-7E5829946767}" type="slidenum">
              <a:rPr lang="de-DE"/>
              <a:pPr/>
              <a:t>‹Nr.›</a:t>
            </a:fld>
            <a:endParaRPr lang="de-DE"/>
          </a:p>
        </p:txBody>
      </p:sp>
      <p:pic>
        <p:nvPicPr>
          <p:cNvPr id="96267" name="Picture 11" descr="LK-Cuxhaven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4213" y="-171450"/>
            <a:ext cx="2871787" cy="1957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Entwurfsvorlagen professionell gestalten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9EBE7DF-09CD-4F7B-83BE-289123C354FB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4107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429500" y="0"/>
            <a:ext cx="2476500" cy="576897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7277100" cy="576897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Entwurfsvorlagen professionell gestalten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03941A1-00E9-4FD0-A86E-0E73485BFC2C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3708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Entwurfsvorlagen professionell gestalten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AFC13BD-4B9E-4C76-A6EB-FF76A9F20FFF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0538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Entwurfsvorlagen professionell gestalten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A3926B5-9603-4EAA-BE12-3E65145035F1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784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774700" y="1089025"/>
            <a:ext cx="4130675" cy="46799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57775" y="1089025"/>
            <a:ext cx="4130675" cy="46799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Entwurfsvorlagen professionell gestalten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BC2369-F14E-4B37-9C8F-89518593B60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7164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Entwurfsvorlagen professionell gestalten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F8FD7E5-7DCD-4AE4-90C6-62E0404D7F6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2058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Entwurfsvorlagen professionell gestalten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C51F1D5-B33F-4E5A-913C-C69F4E69B2E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8396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Entwurfsvorlagen professionell gestalten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E99965-8AC3-490B-A946-0006829D4ADD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6558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Entwurfsvorlagen professionell gestalten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1C7212A-B2B1-4754-A8AA-9A780A49FDC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6296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Entwurfsvorlagen professionell gestalten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D5FDBC8-D9E6-406A-A458-A96F39A07219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0020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906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Hier klicken, um Programmname einzugeben</a:t>
            </a:r>
          </a:p>
        </p:txBody>
      </p:sp>
      <p:grpSp>
        <p:nvGrpSpPr>
          <p:cNvPr id="4112" name="Group 16"/>
          <p:cNvGrpSpPr>
            <a:grpSpLocks/>
          </p:cNvGrpSpPr>
          <p:nvPr/>
        </p:nvGrpSpPr>
        <p:grpSpPr bwMode="auto">
          <a:xfrm>
            <a:off x="631825" y="6370638"/>
            <a:ext cx="8415338" cy="209550"/>
            <a:chOff x="398" y="3601"/>
            <a:chExt cx="5301" cy="132"/>
          </a:xfrm>
        </p:grpSpPr>
        <p:sp>
          <p:nvSpPr>
            <p:cNvPr id="4103" name="AutoShape 7"/>
            <p:cNvSpPr>
              <a:spLocks noChangeArrowheads="1"/>
            </p:cNvSpPr>
            <p:nvPr/>
          </p:nvSpPr>
          <p:spPr bwMode="auto">
            <a:xfrm flipV="1">
              <a:off x="398" y="3691"/>
              <a:ext cx="5301" cy="42"/>
            </a:xfrm>
            <a:prstGeom prst="roundRect">
              <a:avLst>
                <a:gd name="adj" fmla="val 0"/>
              </a:avLst>
            </a:prstGeom>
            <a:solidFill>
              <a:srgbClr val="205DA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104" name="AutoShape 8"/>
            <p:cNvSpPr>
              <a:spLocks noChangeArrowheads="1"/>
            </p:cNvSpPr>
            <p:nvPr/>
          </p:nvSpPr>
          <p:spPr bwMode="auto">
            <a:xfrm flipV="1">
              <a:off x="547" y="3650"/>
              <a:ext cx="5009" cy="23"/>
            </a:xfrm>
            <a:prstGeom prst="roundRect">
              <a:avLst>
                <a:gd name="adj" fmla="val 0"/>
              </a:avLst>
            </a:prstGeom>
            <a:solidFill>
              <a:srgbClr val="5086C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105" name="AutoShape 9"/>
            <p:cNvSpPr>
              <a:spLocks noChangeArrowheads="1"/>
            </p:cNvSpPr>
            <p:nvPr/>
          </p:nvSpPr>
          <p:spPr bwMode="auto">
            <a:xfrm flipV="1">
              <a:off x="738" y="3601"/>
              <a:ext cx="4628" cy="24"/>
            </a:xfrm>
            <a:prstGeom prst="roundRect">
              <a:avLst>
                <a:gd name="adj" fmla="val 0"/>
              </a:avLst>
            </a:prstGeom>
            <a:solidFill>
              <a:srgbClr val="8DB1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410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4700" y="1089025"/>
            <a:ext cx="8413750" cy="467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Hier klicken, um Master-Textformat zu bearbeiten.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553200"/>
            <a:ext cx="5715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205DAF"/>
                </a:solidFill>
                <a:latin typeface="+mn-lt"/>
              </a:defRPr>
            </a:lvl1pPr>
          </a:lstStyle>
          <a:p>
            <a:r>
              <a:rPr lang="de-DE"/>
              <a:t>Entwurfsvorlagen professionell gestalten</a:t>
            </a:r>
          </a:p>
        </p:txBody>
      </p:sp>
      <p:sp>
        <p:nvSpPr>
          <p:cNvPr id="4110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48600" y="6553200"/>
            <a:ext cx="13716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205DAF"/>
                </a:solidFill>
                <a:latin typeface="+mn-lt"/>
              </a:defRPr>
            </a:lvl1pPr>
          </a:lstStyle>
          <a:p>
            <a:fld id="{041874B2-3CE4-4AF7-BD40-7505F26AC6CD}" type="slidenum">
              <a:rPr lang="de-DE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 kern="1200">
          <a:solidFill>
            <a:srgbClr val="205DA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205DAF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205DAF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205DAF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205DAF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205DAF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205DAF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205DAF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205DAF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40000"/>
        </a:spcBef>
        <a:spcAft>
          <a:spcPct val="0"/>
        </a:spcAft>
        <a:buClr>
          <a:srgbClr val="8DB1E2"/>
        </a:buClr>
        <a:buSzPct val="59000"/>
        <a:buFont typeface="Monotype Sorts" pitchFamily="2" charset="2"/>
        <a:buChar char="l"/>
        <a:defRPr sz="2800" kern="1200">
          <a:solidFill>
            <a:srgbClr val="205DAF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40000"/>
        </a:spcBef>
        <a:spcAft>
          <a:spcPct val="0"/>
        </a:spcAft>
        <a:buClr>
          <a:srgbClr val="8DB1E2"/>
        </a:buClr>
        <a:buSzPct val="59000"/>
        <a:buFont typeface="Monotype Sorts" pitchFamily="2" charset="2"/>
        <a:buChar char="l"/>
        <a:defRPr sz="2400" kern="1200">
          <a:solidFill>
            <a:srgbClr val="205DAF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40000"/>
        </a:spcBef>
        <a:spcAft>
          <a:spcPct val="0"/>
        </a:spcAft>
        <a:buClr>
          <a:srgbClr val="8DB1E2"/>
        </a:buClr>
        <a:buSzPct val="59000"/>
        <a:buFont typeface="Wingdings" panose="05000000000000000000" pitchFamily="2" charset="2"/>
        <a:buChar char="Ø"/>
        <a:defRPr sz="2000" kern="1200">
          <a:solidFill>
            <a:srgbClr val="205DAF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Entwurfsvorlagen professionell gestalten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FC13BD-4B9E-4C76-A6EB-FF76A9F20FFF}" type="slidenum">
              <a:rPr lang="de-DE" smtClean="0"/>
              <a:pPr/>
              <a:t>1</a:t>
            </a:fld>
            <a:endParaRPr lang="de-DE"/>
          </a:p>
        </p:txBody>
      </p:sp>
      <p:sp>
        <p:nvSpPr>
          <p:cNvPr id="6" name="Rectangle 2"/>
          <p:cNvSpPr>
            <a:spLocks noGrp="1" noChangeArrowheads="1"/>
          </p:cNvSpPr>
          <p:nvPr>
            <p:ph idx="1"/>
          </p:nvPr>
        </p:nvSpPr>
        <p:spPr>
          <a:xfrm>
            <a:off x="602108" y="404664"/>
            <a:ext cx="8887395" cy="5616624"/>
          </a:xfrm>
          <a:solidFill>
            <a:schemeClr val="tx1">
              <a:lumMod val="20000"/>
              <a:lumOff val="80000"/>
            </a:schemeClr>
          </a:solidFill>
        </p:spPr>
        <p:txBody>
          <a:bodyPr/>
          <a:lstStyle/>
          <a:p>
            <a:pPr marL="0" indent="0" algn="ctr">
              <a:buNone/>
            </a:pPr>
            <a:r>
              <a:rPr lang="de-DE" sz="3200" b="1" dirty="0" smtClean="0"/>
              <a:t>Beratungs- und </a:t>
            </a:r>
            <a:r>
              <a:rPr lang="de-DE" sz="3200" b="1" dirty="0" smtClean="0"/>
              <a:t>Anlaufstelle </a:t>
            </a:r>
            <a:r>
              <a:rPr lang="de-DE" sz="3200" b="1" dirty="0" smtClean="0"/>
              <a:t/>
            </a:r>
            <a:br>
              <a:rPr lang="de-DE" sz="3200" b="1" dirty="0" smtClean="0"/>
            </a:br>
            <a:r>
              <a:rPr lang="de-DE" sz="3200" b="1" dirty="0" smtClean="0"/>
              <a:t>für junge Menschen</a:t>
            </a:r>
            <a:br>
              <a:rPr lang="de-DE" sz="3200" b="1" dirty="0" smtClean="0"/>
            </a:br>
            <a:r>
              <a:rPr lang="de-DE" sz="3200" b="1" dirty="0" smtClean="0"/>
              <a:t> im Landkreis </a:t>
            </a:r>
            <a:r>
              <a:rPr lang="de-DE" sz="3200" b="1" dirty="0" smtClean="0"/>
              <a:t>Cuxhaven</a:t>
            </a:r>
          </a:p>
          <a:p>
            <a:pPr marL="0" indent="0" algn="ctr">
              <a:buNone/>
            </a:pPr>
            <a:endParaRPr lang="de-DE" sz="3200" b="1" dirty="0"/>
          </a:p>
          <a:p>
            <a:pPr marL="0" indent="0" algn="ctr">
              <a:buNone/>
            </a:pP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1463" y="3043732"/>
            <a:ext cx="2428682" cy="1405619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0937" y="4581128"/>
            <a:ext cx="3369733" cy="1023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074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AHOI</a:t>
            </a:r>
            <a:endParaRPr lang="de-DE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solidFill>
            <a:srgbClr val="CCFFCC"/>
          </a:solidFill>
        </p:spPr>
        <p:txBody>
          <a:bodyPr/>
          <a:lstStyle/>
          <a:p>
            <a:endParaRPr lang="de-DE" dirty="0" smtClean="0"/>
          </a:p>
          <a:p>
            <a:endParaRPr lang="de-DE" dirty="0"/>
          </a:p>
          <a:p>
            <a:r>
              <a:rPr lang="de-DE" dirty="0" smtClean="0"/>
              <a:t>AHOI = </a:t>
            </a:r>
            <a:r>
              <a:rPr lang="de-DE" b="1" dirty="0" smtClean="0">
                <a:solidFill>
                  <a:srgbClr val="FF0000"/>
                </a:solidFill>
              </a:rPr>
              <a:t>A</a:t>
            </a:r>
            <a:r>
              <a:rPr lang="de-DE" dirty="0" smtClean="0"/>
              <a:t>ktive </a:t>
            </a:r>
            <a:r>
              <a:rPr lang="de-DE" b="1" dirty="0" smtClean="0">
                <a:solidFill>
                  <a:srgbClr val="FF0000"/>
                </a:solidFill>
              </a:rPr>
              <a:t>H</a:t>
            </a:r>
            <a:r>
              <a:rPr lang="de-DE" dirty="0" smtClean="0"/>
              <a:t>ilfen zur </a:t>
            </a:r>
            <a:r>
              <a:rPr lang="de-DE" b="1" dirty="0" smtClean="0">
                <a:solidFill>
                  <a:srgbClr val="FF0000"/>
                </a:solidFill>
              </a:rPr>
              <a:t>O</a:t>
            </a:r>
            <a:r>
              <a:rPr lang="de-DE" dirty="0" smtClean="0"/>
              <a:t>rientierung und </a:t>
            </a:r>
            <a:r>
              <a:rPr lang="de-DE" b="1" dirty="0" smtClean="0">
                <a:solidFill>
                  <a:srgbClr val="FF0000"/>
                </a:solidFill>
              </a:rPr>
              <a:t>I</a:t>
            </a:r>
            <a:r>
              <a:rPr lang="de-DE" dirty="0" smtClean="0"/>
              <a:t>ntegration;</a:t>
            </a:r>
          </a:p>
          <a:p>
            <a:r>
              <a:rPr lang="de-DE" dirty="0"/>
              <a:t>Beratungsstelle für junge Menschen im LK </a:t>
            </a:r>
            <a:r>
              <a:rPr lang="de-DE" dirty="0" smtClean="0"/>
              <a:t>Cux;</a:t>
            </a:r>
            <a:endParaRPr lang="de-DE" dirty="0"/>
          </a:p>
          <a:p>
            <a:r>
              <a:rPr lang="de-DE" dirty="0" smtClean="0"/>
              <a:t>Neu eingerichtet zum 01.07.2015 und beim SPR angegliedert;</a:t>
            </a:r>
          </a:p>
          <a:p>
            <a:r>
              <a:rPr lang="de-DE" dirty="0"/>
              <a:t>4 Standorte mit 4 sozialpädagogischen Fachkräften</a:t>
            </a:r>
            <a:r>
              <a:rPr lang="de-DE" dirty="0" smtClean="0"/>
              <a:t>;</a:t>
            </a:r>
          </a:p>
          <a:p>
            <a:r>
              <a:rPr lang="de-DE" dirty="0" smtClean="0"/>
              <a:t>Flexible und individuelle Beratungsarbeit aufgrund nicht vorhandener Richtlinien möglich.</a:t>
            </a:r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Sozialplanungsreferat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FC13BD-4B9E-4C76-A6EB-FF76A9F20FFF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44969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1052736"/>
          </a:xfrm>
        </p:spPr>
        <p:txBody>
          <a:bodyPr/>
          <a:lstStyle/>
          <a:p>
            <a:r>
              <a:rPr lang="de-DE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 Aktiv Center</a:t>
            </a:r>
            <a:endParaRPr lang="de-DE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Sozialplanungsreferat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51F1D5-B33F-4E5A-913C-C69F4E69B2EA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>
          <a:xfrm>
            <a:off x="774700" y="1089024"/>
            <a:ext cx="8570788" cy="5076280"/>
          </a:xfrm>
          <a:solidFill>
            <a:srgbClr val="FFFFCC"/>
          </a:solidFill>
        </p:spPr>
        <p:txBody>
          <a:bodyPr/>
          <a:lstStyle/>
          <a:p>
            <a:r>
              <a:rPr lang="de-DE" dirty="0"/>
              <a:t>Beratungsstelle für junge Menschen im LK </a:t>
            </a:r>
            <a:r>
              <a:rPr lang="de-DE" dirty="0" smtClean="0"/>
              <a:t>Cux;</a:t>
            </a:r>
            <a:endParaRPr lang="de-DE" dirty="0"/>
          </a:p>
          <a:p>
            <a:r>
              <a:rPr lang="de-DE" dirty="0"/>
              <a:t>ESF-gefördertes Projekt (an Richtlinien gebunden</a:t>
            </a:r>
            <a:r>
              <a:rPr lang="de-DE" dirty="0" smtClean="0"/>
              <a:t>!);</a:t>
            </a:r>
          </a:p>
          <a:p>
            <a:r>
              <a:rPr lang="de-DE" dirty="0" smtClean="0"/>
              <a:t>Seit 2007 erfolgreiche Umsetzung im LK Cux;</a:t>
            </a:r>
          </a:p>
          <a:p>
            <a:r>
              <a:rPr lang="de-DE" dirty="0" smtClean="0"/>
              <a:t>Enge Kooperation mit dem Paritätischen;</a:t>
            </a:r>
          </a:p>
          <a:p>
            <a:r>
              <a:rPr lang="de-DE" dirty="0"/>
              <a:t>2</a:t>
            </a:r>
            <a:r>
              <a:rPr lang="de-DE" dirty="0" smtClean="0"/>
              <a:t> Standorte mit 4 sozialpädagogischen Fachkräften;</a:t>
            </a:r>
          </a:p>
          <a:p>
            <a:r>
              <a:rPr lang="de-DE" dirty="0" smtClean="0"/>
              <a:t>Unterprojekt von AHOI;</a:t>
            </a:r>
          </a:p>
          <a:p>
            <a:r>
              <a:rPr lang="de-DE" dirty="0" smtClean="0"/>
              <a:t>Nachrangigkeitsprinzip. 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0203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Sozialplanungsreferat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51F1D5-B33F-4E5A-913C-C69F4E69B2EA}" type="slidenum">
              <a:rPr lang="de-DE" smtClean="0"/>
              <a:pPr/>
              <a:t>4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050" y="105521"/>
            <a:ext cx="6564294" cy="6098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016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8384" y="321733"/>
            <a:ext cx="9906000" cy="762000"/>
          </a:xfrm>
        </p:spPr>
        <p:txBody>
          <a:bodyPr/>
          <a:lstStyle/>
          <a:p>
            <a:r>
              <a:rPr lang="de-DE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Veränderungen in der neuen Förderperiode </a:t>
            </a:r>
            <a:br>
              <a:rPr lang="de-DE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e-DE" sz="2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(seit 01.07.2015)</a:t>
            </a:r>
            <a:endParaRPr lang="de-DE" sz="24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74700" y="1412775"/>
            <a:ext cx="8413750" cy="4356199"/>
          </a:xfrm>
          <a:solidFill>
            <a:schemeClr val="tx1">
              <a:lumMod val="20000"/>
              <a:lumOff val="80000"/>
            </a:schemeClr>
          </a:solidFill>
        </p:spPr>
        <p:txBody>
          <a:bodyPr/>
          <a:lstStyle/>
          <a:p>
            <a:r>
              <a:rPr lang="de-DE" dirty="0" smtClean="0">
                <a:sym typeface="Wingdings" panose="05000000000000000000" pitchFamily="2" charset="2"/>
              </a:rPr>
              <a:t>Deutliche Reduzierung der ESF- Gelder für PACE </a:t>
            </a:r>
            <a:r>
              <a:rPr lang="de-DE" sz="2400" dirty="0">
                <a:sym typeface="Wingdings" panose="05000000000000000000" pitchFamily="2" charset="2"/>
              </a:rPr>
              <a:t>(</a:t>
            </a:r>
            <a:r>
              <a:rPr lang="de-DE" sz="2400" dirty="0" smtClean="0">
                <a:sym typeface="Wingdings" panose="05000000000000000000" pitchFamily="2" charset="2"/>
              </a:rPr>
              <a:t>neue Bemessungsgrundlage);</a:t>
            </a:r>
          </a:p>
          <a:p>
            <a:r>
              <a:rPr lang="de-DE" dirty="0" smtClean="0">
                <a:sym typeface="Wingdings" panose="05000000000000000000" pitchFamily="2" charset="2"/>
              </a:rPr>
              <a:t>Keine </a:t>
            </a:r>
            <a:r>
              <a:rPr lang="de-DE" dirty="0" err="1" smtClean="0">
                <a:sym typeface="Wingdings" panose="05000000000000000000" pitchFamily="2" charset="2"/>
              </a:rPr>
              <a:t>Kofinanzierung</a:t>
            </a:r>
            <a:r>
              <a:rPr lang="de-DE" dirty="0" smtClean="0">
                <a:sym typeface="Wingdings" panose="05000000000000000000" pitchFamily="2" charset="2"/>
              </a:rPr>
              <a:t> mehr durch das Jobcenter; </a:t>
            </a:r>
          </a:p>
          <a:p>
            <a:r>
              <a:rPr lang="de-DE" dirty="0" smtClean="0">
                <a:sym typeface="Wingdings" panose="05000000000000000000" pitchFamily="2" charset="2"/>
              </a:rPr>
              <a:t>Folge  Neue Anlaufstelle AHOI, um dem anhaltenden Hilfebedarf der jungen Menschen weiterhin gerecht zu werden.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Sozialplanungsreferat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FC13BD-4B9E-4C76-A6EB-FF76A9F20FFF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93481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Zielgruppe von AHOI und PACE</a:t>
            </a:r>
            <a:endParaRPr lang="de-DE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Inhaltsplatzhalter 5"/>
          <p:cNvSpPr>
            <a:spLocks noGrp="1"/>
          </p:cNvSpPr>
          <p:nvPr>
            <p:ph sz="half" idx="1"/>
          </p:nvPr>
        </p:nvSpPr>
        <p:spPr>
          <a:xfrm>
            <a:off x="200472" y="908720"/>
            <a:ext cx="4632895" cy="4968553"/>
          </a:xfrm>
          <a:solidFill>
            <a:srgbClr val="CCFFCC"/>
          </a:solidFill>
        </p:spPr>
        <p:txBody>
          <a:bodyPr/>
          <a:lstStyle/>
          <a:p>
            <a:pPr marL="0" indent="0" algn="ctr">
              <a:buNone/>
            </a:pPr>
            <a:endParaRPr lang="de-DE" dirty="0"/>
          </a:p>
          <a:p>
            <a:pPr marL="0" indent="0" algn="ctr">
              <a:buNone/>
            </a:pPr>
            <a:r>
              <a:rPr lang="de-DE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AHOI:</a:t>
            </a:r>
          </a:p>
          <a:p>
            <a:pPr algn="ctr"/>
            <a:r>
              <a:rPr lang="de-DE" dirty="0" smtClean="0"/>
              <a:t>Junge Menschen mit Hilfebedarf in allen Lebenslagen</a:t>
            </a:r>
          </a:p>
          <a:p>
            <a:pPr algn="ctr"/>
            <a:r>
              <a:rPr lang="de-DE" dirty="0" smtClean="0"/>
              <a:t>ohne Altersgrenze.</a:t>
            </a:r>
          </a:p>
          <a:p>
            <a:pPr marL="0" indent="0" algn="ctr">
              <a:buNone/>
            </a:pPr>
            <a:r>
              <a:rPr lang="de-DE" dirty="0" smtClean="0"/>
              <a:t>     </a:t>
            </a:r>
          </a:p>
          <a:p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>
          <a:xfrm>
            <a:off x="5025008" y="936908"/>
            <a:ext cx="4575745" cy="4968552"/>
          </a:xfrm>
          <a:solidFill>
            <a:srgbClr val="FFFFCC"/>
          </a:solidFill>
        </p:spPr>
        <p:txBody>
          <a:bodyPr/>
          <a:lstStyle/>
          <a:p>
            <a:endParaRPr lang="de-DE" dirty="0" smtClean="0"/>
          </a:p>
          <a:p>
            <a:pPr marL="0" indent="0" algn="ctr">
              <a:buNone/>
            </a:pPr>
            <a:endParaRPr lang="de-DE" b="1" u="sng" dirty="0" smtClean="0"/>
          </a:p>
          <a:p>
            <a:pPr marL="0" indent="0" algn="ctr">
              <a:buNone/>
            </a:pPr>
            <a:endParaRPr lang="de-DE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de-DE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PACE:</a:t>
            </a:r>
            <a:endParaRPr lang="de-DE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de-DE" dirty="0" smtClean="0"/>
              <a:t>Sozial- </a:t>
            </a:r>
            <a:r>
              <a:rPr lang="de-DE" dirty="0"/>
              <a:t>und bildungsbenachteiligte </a:t>
            </a:r>
            <a:r>
              <a:rPr lang="de-DE" dirty="0" smtClean="0"/>
              <a:t>junge Menschen </a:t>
            </a:r>
          </a:p>
          <a:p>
            <a:pPr algn="ctr"/>
            <a:r>
              <a:rPr lang="de-DE" dirty="0" smtClean="0"/>
              <a:t>zwischen </a:t>
            </a:r>
            <a:r>
              <a:rPr lang="de-DE" dirty="0"/>
              <a:t>14 und 27 </a:t>
            </a:r>
            <a:r>
              <a:rPr lang="de-DE" dirty="0" smtClean="0"/>
              <a:t>Jahren</a:t>
            </a:r>
          </a:p>
          <a:p>
            <a:pPr algn="ctr"/>
            <a:r>
              <a:rPr lang="de-DE" dirty="0"/>
              <a:t>a</a:t>
            </a:r>
            <a:r>
              <a:rPr lang="de-DE" dirty="0" smtClean="0"/>
              <a:t>uf dem Weg von der Schule in den Beruf.</a:t>
            </a:r>
          </a:p>
          <a:p>
            <a:endParaRPr lang="de-DE" dirty="0" smtClean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Sozialplanungsreferat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51F1D5-B33F-4E5A-913C-C69F4E69B2EA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9609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Sozialplanungsreferat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51F1D5-B33F-4E5A-913C-C69F4E69B2EA}" type="slidenum">
              <a:rPr lang="de-DE" smtClean="0"/>
              <a:pPr/>
              <a:t>7</a:t>
            </a:fld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4808" y="116632"/>
            <a:ext cx="5130554" cy="623731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8464" y="548680"/>
            <a:ext cx="3168352" cy="648072"/>
          </a:xfrm>
        </p:spPr>
        <p:txBody>
          <a:bodyPr/>
          <a:lstStyle/>
          <a:p>
            <a:r>
              <a:rPr lang="de-DE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Schwerpunkte</a:t>
            </a:r>
            <a:endParaRPr lang="de-DE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3235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Weitere Angebote/ Fördermöglichkeiten</a:t>
            </a:r>
            <a:endParaRPr lang="de-DE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solidFill>
            <a:schemeClr val="tx1">
              <a:lumMod val="20000"/>
              <a:lumOff val="80000"/>
            </a:schemeClr>
          </a:solidFill>
        </p:spPr>
        <p:txBody>
          <a:bodyPr/>
          <a:lstStyle/>
          <a:p>
            <a:r>
              <a:rPr lang="de-DE" dirty="0" smtClean="0"/>
              <a:t>Förderung von Schulkursen bei der VHS; </a:t>
            </a:r>
          </a:p>
          <a:p>
            <a:r>
              <a:rPr lang="de-DE" dirty="0" smtClean="0"/>
              <a:t>Selbstorganisierte Sprachkurse;</a:t>
            </a:r>
          </a:p>
          <a:p>
            <a:r>
              <a:rPr lang="de-DE" dirty="0" smtClean="0"/>
              <a:t>Schulische Einzelförderungen;</a:t>
            </a:r>
          </a:p>
          <a:p>
            <a:r>
              <a:rPr lang="de-DE" dirty="0" smtClean="0"/>
              <a:t>Bewerbungstraining;</a:t>
            </a:r>
          </a:p>
          <a:p>
            <a:r>
              <a:rPr lang="de-DE" dirty="0" smtClean="0"/>
              <a:t>Individuelle Einzelfallhilfen (Kostenübernahme von Fahrkarten, Freizeitaktivitäten, etc.).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Sozialplanungsreferat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51F1D5-B33F-4E5A-913C-C69F4E69B2EA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9917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Aktuell (06.11.2015)</a:t>
            </a:r>
            <a:endParaRPr lang="de-DE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523590" y="836713"/>
            <a:ext cx="8858820" cy="5306172"/>
          </a:xfrm>
          <a:solidFill>
            <a:schemeClr val="tx1">
              <a:lumMod val="20000"/>
              <a:lumOff val="80000"/>
            </a:schemeClr>
          </a:solidFill>
        </p:spPr>
        <p:txBody>
          <a:bodyPr/>
          <a:lstStyle/>
          <a:p>
            <a:endParaRPr lang="de-DE" dirty="0" smtClean="0"/>
          </a:p>
          <a:p>
            <a:r>
              <a:rPr lang="de-DE" dirty="0" smtClean="0"/>
              <a:t>Insgesamt </a:t>
            </a:r>
            <a:r>
              <a:rPr lang="de-DE" dirty="0"/>
              <a:t>290 Betreute; davon 132 TN im CM und 114 TN mit Migrationshintergrund; </a:t>
            </a:r>
          </a:p>
          <a:p>
            <a:r>
              <a:rPr lang="de-DE" dirty="0"/>
              <a:t>7 unbegleitete minderjährige Flüchtlinge in der Betreuung bei AHOI/ PACE (Otterndorf u. Schiffdorf);</a:t>
            </a:r>
          </a:p>
          <a:p>
            <a:r>
              <a:rPr lang="de-DE" dirty="0"/>
              <a:t>Koordinierung der BVJ International an der BBS Cadenberge mit 13 TN von AHOI;</a:t>
            </a:r>
          </a:p>
          <a:p>
            <a:r>
              <a:rPr lang="de-DE" dirty="0"/>
              <a:t>Förderung des Integrationssprachkurses bei der BNVHS Cuxhaven für 3 TN;</a:t>
            </a:r>
          </a:p>
          <a:p>
            <a:r>
              <a:rPr lang="de-DE" dirty="0"/>
              <a:t>2 selbstorganisierte Sprachkurse in Bederkesa und Schiffdorf mit 16 TN von PACE (2x/ pro Woche)</a:t>
            </a:r>
          </a:p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Sozialplanungsreferat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51F1D5-B33F-4E5A-913C-C69F4E69B2EA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467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olien1">
  <a:themeElements>
    <a:clrScheme name="Folien1 9">
      <a:dk1>
        <a:srgbClr val="205DAF"/>
      </a:dk1>
      <a:lt1>
        <a:srgbClr val="FFFFFF"/>
      </a:lt1>
      <a:dk2>
        <a:srgbClr val="205DAF"/>
      </a:dk2>
      <a:lt2>
        <a:srgbClr val="808080"/>
      </a:lt2>
      <a:accent1>
        <a:srgbClr val="5086CD"/>
      </a:accent1>
      <a:accent2>
        <a:srgbClr val="205DAF"/>
      </a:accent2>
      <a:accent3>
        <a:srgbClr val="FFFFFF"/>
      </a:accent3>
      <a:accent4>
        <a:srgbClr val="1A4E95"/>
      </a:accent4>
      <a:accent5>
        <a:srgbClr val="B3C3E3"/>
      </a:accent5>
      <a:accent6>
        <a:srgbClr val="1C539E"/>
      </a:accent6>
      <a:hlink>
        <a:srgbClr val="8DB1E2"/>
      </a:hlink>
      <a:folHlink>
        <a:srgbClr val="B2B2B2"/>
      </a:folHlink>
    </a:clrScheme>
    <a:fontScheme name="Folien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FF33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FF33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Folien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lien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olien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lien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lien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lien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lien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lien1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5086CD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B3C3E3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lien1 9">
        <a:dk1>
          <a:srgbClr val="205DAF"/>
        </a:dk1>
        <a:lt1>
          <a:srgbClr val="FFFFFF"/>
        </a:lt1>
        <a:dk2>
          <a:srgbClr val="205DAF"/>
        </a:dk2>
        <a:lt2>
          <a:srgbClr val="808080"/>
        </a:lt2>
        <a:accent1>
          <a:srgbClr val="5086CD"/>
        </a:accent1>
        <a:accent2>
          <a:srgbClr val="205DAF"/>
        </a:accent2>
        <a:accent3>
          <a:srgbClr val="FFFFFF"/>
        </a:accent3>
        <a:accent4>
          <a:srgbClr val="1A4E95"/>
        </a:accent4>
        <a:accent5>
          <a:srgbClr val="B3C3E3"/>
        </a:accent5>
        <a:accent6>
          <a:srgbClr val="1C539E"/>
        </a:accent6>
        <a:hlink>
          <a:srgbClr val="8DB1E2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landkreis cuxhaven 01.pot [Kompatibilitätsmodus]" id="{77DF7A9F-B97E-4197-8DC6-09C5341FE7BD}" vid="{943AA538-6B20-411B-83AC-ED15EA7431EB}"/>
    </a:ext>
  </a:ext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303</Words>
  <Application>Microsoft Office PowerPoint</Application>
  <PresentationFormat>A4-Papier (210x297 mm)</PresentationFormat>
  <Paragraphs>69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4" baseType="lpstr">
      <vt:lpstr>Arial</vt:lpstr>
      <vt:lpstr>Monotype Sorts</vt:lpstr>
      <vt:lpstr>Times New Roman</vt:lpstr>
      <vt:lpstr>Wingdings</vt:lpstr>
      <vt:lpstr>Folien1</vt:lpstr>
      <vt:lpstr>PowerPoint-Präsentation</vt:lpstr>
      <vt:lpstr>AHOI</vt:lpstr>
      <vt:lpstr>Pro Aktiv Center</vt:lpstr>
      <vt:lpstr>PowerPoint-Präsentation</vt:lpstr>
      <vt:lpstr>Veränderungen in der neuen Förderperiode  (seit 01.07.2015)</vt:lpstr>
      <vt:lpstr>Zielgruppe von AHOI und PACE</vt:lpstr>
      <vt:lpstr>Schwerpunkte</vt:lpstr>
      <vt:lpstr>Weitere Angebote/ Fördermöglichkeiten</vt:lpstr>
      <vt:lpstr>Aktuell (06.11.2015)</vt:lpstr>
    </vt:vector>
  </TitlesOfParts>
  <Company>Landkreis Cuxhaven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Aktive Hilfen zur Orientierung und Integration -Eine Anlaufstelle für Jugendliche und junge Erwachsene-</dc:title>
  <dc:creator>Müller, Silvia</dc:creator>
  <cp:lastModifiedBy>Müller, Silvia</cp:lastModifiedBy>
  <cp:revision>34</cp:revision>
  <cp:lastPrinted>2015-11-05T14:39:38Z</cp:lastPrinted>
  <dcterms:created xsi:type="dcterms:W3CDTF">2015-11-04T11:12:19Z</dcterms:created>
  <dcterms:modified xsi:type="dcterms:W3CDTF">2015-11-23T08:37:45Z</dcterms:modified>
</cp:coreProperties>
</file>