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2" r:id="rId5"/>
    <p:sldId id="267" r:id="rId6"/>
    <p:sldId id="268" r:id="rId7"/>
    <p:sldId id="266" r:id="rId8"/>
  </p:sldIdLst>
  <p:sldSz cx="9906000" cy="6858000" type="A4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66FFFF"/>
    <a:srgbClr val="206844"/>
    <a:srgbClr val="7EAB22"/>
    <a:srgbClr val="8DB1E2"/>
    <a:srgbClr val="205DAF"/>
    <a:srgbClr val="5086CD"/>
    <a:srgbClr val="008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94" d="100"/>
          <a:sy n="94" d="100"/>
        </p:scale>
        <p:origin x="84" y="33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9D789-3CA4-4BC7-B150-15EB1ACA31AA}" type="doc">
      <dgm:prSet loTypeId="urn:microsoft.com/office/officeart/2005/8/layout/radial3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3DC422F-747E-4DB1-BEAC-4358C77A86E3}">
      <dgm:prSet phldrT="[Text]"/>
      <dgm:spPr>
        <a:solidFill>
          <a:schemeClr val="bg1">
            <a:lumMod val="65000"/>
            <a:alpha val="50000"/>
          </a:schemeClr>
        </a:solidFill>
      </dgm:spPr>
      <dgm:t>
        <a:bodyPr/>
        <a:lstStyle/>
        <a:p>
          <a:r>
            <a:rPr lang="de-DE" dirty="0" smtClean="0"/>
            <a:t>Gelingende Netzwerkarbeit</a:t>
          </a:r>
          <a:endParaRPr lang="de-DE" dirty="0"/>
        </a:p>
      </dgm:t>
    </dgm:pt>
    <dgm:pt modelId="{15373C64-7EEF-44F1-8684-D97972215B43}" type="parTrans" cxnId="{1E9249C6-60BA-4A25-86A1-3F5C52F1098C}">
      <dgm:prSet/>
      <dgm:spPr/>
      <dgm:t>
        <a:bodyPr/>
        <a:lstStyle/>
        <a:p>
          <a:endParaRPr lang="de-DE"/>
        </a:p>
      </dgm:t>
    </dgm:pt>
    <dgm:pt modelId="{7B55D82B-F24F-4C2B-9FDF-1E54FFC63474}" type="sibTrans" cxnId="{1E9249C6-60BA-4A25-86A1-3F5C52F1098C}">
      <dgm:prSet/>
      <dgm:spPr/>
      <dgm:t>
        <a:bodyPr/>
        <a:lstStyle/>
        <a:p>
          <a:endParaRPr lang="de-DE"/>
        </a:p>
      </dgm:t>
    </dgm:pt>
    <dgm:pt modelId="{400F4BA6-D649-4ED2-87D7-36799B3F3006}">
      <dgm:prSet phldrT="[Text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de-DE" sz="1800" dirty="0" smtClean="0"/>
            <a:t>Gemeinsame Zielvorstellungen</a:t>
          </a:r>
          <a:endParaRPr lang="de-DE" sz="1800" dirty="0"/>
        </a:p>
      </dgm:t>
    </dgm:pt>
    <dgm:pt modelId="{B3426C4F-6404-4969-9C97-C2FE3B697AF5}" type="parTrans" cxnId="{499F0F1A-A24C-4D43-A51E-8A842BD5C840}">
      <dgm:prSet/>
      <dgm:spPr/>
      <dgm:t>
        <a:bodyPr/>
        <a:lstStyle/>
        <a:p>
          <a:endParaRPr lang="de-DE"/>
        </a:p>
      </dgm:t>
    </dgm:pt>
    <dgm:pt modelId="{D8075E07-59B1-4EB5-ABA7-DFD82939EA9C}" type="sibTrans" cxnId="{499F0F1A-A24C-4D43-A51E-8A842BD5C840}">
      <dgm:prSet/>
      <dgm:spPr/>
      <dgm:t>
        <a:bodyPr/>
        <a:lstStyle/>
        <a:p>
          <a:endParaRPr lang="de-DE"/>
        </a:p>
      </dgm:t>
    </dgm:pt>
    <dgm:pt modelId="{EDB6246C-E2D2-4888-8BA6-467D610FBD3F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de-DE" sz="1800" dirty="0" smtClean="0"/>
            <a:t>Beteiligung vieler Akteure auf Augenhöhe</a:t>
          </a:r>
          <a:endParaRPr lang="de-DE" sz="1800" dirty="0"/>
        </a:p>
      </dgm:t>
    </dgm:pt>
    <dgm:pt modelId="{A7F9FDF7-A597-41E8-981A-AC34E132B997}" type="parTrans" cxnId="{80FA6BEC-EA42-423F-B5A0-4179CF8A52CC}">
      <dgm:prSet/>
      <dgm:spPr/>
      <dgm:t>
        <a:bodyPr/>
        <a:lstStyle/>
        <a:p>
          <a:endParaRPr lang="de-DE"/>
        </a:p>
      </dgm:t>
    </dgm:pt>
    <dgm:pt modelId="{76D85A5D-73BB-41DA-BFA8-59AD80FB2BB1}" type="sibTrans" cxnId="{80FA6BEC-EA42-423F-B5A0-4179CF8A52CC}">
      <dgm:prSet/>
      <dgm:spPr/>
      <dgm:t>
        <a:bodyPr/>
        <a:lstStyle/>
        <a:p>
          <a:endParaRPr lang="de-DE"/>
        </a:p>
      </dgm:t>
    </dgm:pt>
    <dgm:pt modelId="{BC66DE9F-0B47-4A38-9F9F-DBC060DC5076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de-DE" sz="1800" dirty="0" smtClean="0"/>
            <a:t>Transparenz, Kommunikations- und Informationsaustausch</a:t>
          </a:r>
          <a:endParaRPr lang="de-DE" sz="1800" dirty="0"/>
        </a:p>
      </dgm:t>
    </dgm:pt>
    <dgm:pt modelId="{BFD1F931-9258-478A-9AF5-DBD37D62F99C}" type="parTrans" cxnId="{652C1BAF-84A3-474F-851A-D8B82DB50B9A}">
      <dgm:prSet/>
      <dgm:spPr/>
      <dgm:t>
        <a:bodyPr/>
        <a:lstStyle/>
        <a:p>
          <a:endParaRPr lang="de-DE"/>
        </a:p>
      </dgm:t>
    </dgm:pt>
    <dgm:pt modelId="{CC7E8DC1-BD1C-428A-B435-4340A6633286}" type="sibTrans" cxnId="{652C1BAF-84A3-474F-851A-D8B82DB50B9A}">
      <dgm:prSet/>
      <dgm:spPr/>
      <dgm:t>
        <a:bodyPr/>
        <a:lstStyle/>
        <a:p>
          <a:endParaRPr lang="de-DE"/>
        </a:p>
      </dgm:t>
    </dgm:pt>
    <dgm:pt modelId="{95DC30D7-22F5-4257-B4F5-3D6ABDDB4EC9}">
      <dgm:prSet phldrT="[Text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de-DE" sz="1800" dirty="0" err="1" smtClean="0"/>
            <a:t>Win</a:t>
          </a:r>
          <a:r>
            <a:rPr lang="de-DE" sz="1800" dirty="0" smtClean="0"/>
            <a:t>-</a:t>
          </a:r>
          <a:r>
            <a:rPr lang="de-DE" sz="1800" dirty="0" err="1" smtClean="0"/>
            <a:t>Win</a:t>
          </a:r>
          <a:r>
            <a:rPr lang="de-DE" sz="1800" dirty="0" smtClean="0"/>
            <a:t>-Situation</a:t>
          </a:r>
          <a:endParaRPr lang="de-DE" sz="1800" dirty="0"/>
        </a:p>
      </dgm:t>
    </dgm:pt>
    <dgm:pt modelId="{4C510B06-933D-44A9-905F-BD6D29B2F25B}" type="parTrans" cxnId="{882F5E67-22A6-4CA1-A0ED-7547DD6FE392}">
      <dgm:prSet/>
      <dgm:spPr/>
      <dgm:t>
        <a:bodyPr/>
        <a:lstStyle/>
        <a:p>
          <a:endParaRPr lang="de-DE"/>
        </a:p>
      </dgm:t>
    </dgm:pt>
    <dgm:pt modelId="{72941EDA-E451-496C-980A-4B794F79D6CC}" type="sibTrans" cxnId="{882F5E67-22A6-4CA1-A0ED-7547DD6FE392}">
      <dgm:prSet/>
      <dgm:spPr/>
      <dgm:t>
        <a:bodyPr/>
        <a:lstStyle/>
        <a:p>
          <a:endParaRPr lang="de-DE"/>
        </a:p>
      </dgm:t>
    </dgm:pt>
    <dgm:pt modelId="{AFE1FD43-55E9-4416-90BA-B5D1DF9F8743}">
      <dgm:prSet custT="1"/>
      <dgm:spPr>
        <a:solidFill>
          <a:srgbClr val="FF3300">
            <a:alpha val="50000"/>
          </a:srgbClr>
        </a:solidFill>
      </dgm:spPr>
      <dgm:t>
        <a:bodyPr/>
        <a:lstStyle/>
        <a:p>
          <a:r>
            <a:rPr lang="de-DE" sz="1800" dirty="0" smtClean="0"/>
            <a:t>Koordination</a:t>
          </a:r>
          <a:endParaRPr lang="de-DE" sz="1800" dirty="0"/>
        </a:p>
      </dgm:t>
    </dgm:pt>
    <dgm:pt modelId="{ADF875A4-056D-46A5-AFCE-6B855FB0B42F}" type="parTrans" cxnId="{11069EA3-5D10-4C33-A9FE-F22011CE0CCA}">
      <dgm:prSet/>
      <dgm:spPr/>
      <dgm:t>
        <a:bodyPr/>
        <a:lstStyle/>
        <a:p>
          <a:endParaRPr lang="de-DE"/>
        </a:p>
      </dgm:t>
    </dgm:pt>
    <dgm:pt modelId="{4D383400-3F94-403F-9E57-469F3A65C796}" type="sibTrans" cxnId="{11069EA3-5D10-4C33-A9FE-F22011CE0CCA}">
      <dgm:prSet/>
      <dgm:spPr/>
      <dgm:t>
        <a:bodyPr/>
        <a:lstStyle/>
        <a:p>
          <a:endParaRPr lang="de-DE"/>
        </a:p>
      </dgm:t>
    </dgm:pt>
    <dgm:pt modelId="{DE60E112-8E2E-4A04-9A6E-334BC16564B3}">
      <dgm:prSet custT="1"/>
      <dgm:spPr>
        <a:solidFill>
          <a:srgbClr val="0070C0">
            <a:alpha val="50000"/>
          </a:srgbClr>
        </a:solidFill>
      </dgm:spPr>
      <dgm:t>
        <a:bodyPr/>
        <a:lstStyle/>
        <a:p>
          <a:r>
            <a:rPr lang="de-DE" sz="1800" dirty="0" smtClean="0"/>
            <a:t>Strukturelle Bedingungen</a:t>
          </a:r>
          <a:endParaRPr lang="de-DE" sz="1800" dirty="0"/>
        </a:p>
      </dgm:t>
    </dgm:pt>
    <dgm:pt modelId="{6E75B28A-C4F4-495F-921E-1EF16C650C13}" type="parTrans" cxnId="{E9CCDF45-FCF0-421E-9DB6-72EA2067A647}">
      <dgm:prSet/>
      <dgm:spPr/>
      <dgm:t>
        <a:bodyPr/>
        <a:lstStyle/>
        <a:p>
          <a:endParaRPr lang="de-DE"/>
        </a:p>
      </dgm:t>
    </dgm:pt>
    <dgm:pt modelId="{5E496AFB-01C8-4B9C-8B9A-5F4EA491A4DD}" type="sibTrans" cxnId="{E9CCDF45-FCF0-421E-9DB6-72EA2067A647}">
      <dgm:prSet/>
      <dgm:spPr/>
      <dgm:t>
        <a:bodyPr/>
        <a:lstStyle/>
        <a:p>
          <a:endParaRPr lang="de-DE"/>
        </a:p>
      </dgm:t>
    </dgm:pt>
    <dgm:pt modelId="{FFD1879C-ACE0-4C20-BBED-ADB071A8923C}" type="pres">
      <dgm:prSet presAssocID="{35E9D789-3CA4-4BC7-B150-15EB1ACA31A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E8BE958-D1BC-42AA-804C-783BF2B02F75}" type="pres">
      <dgm:prSet presAssocID="{35E9D789-3CA4-4BC7-B150-15EB1ACA31AA}" presName="radial" presStyleCnt="0">
        <dgm:presLayoutVars>
          <dgm:animLvl val="ctr"/>
        </dgm:presLayoutVars>
      </dgm:prSet>
      <dgm:spPr/>
    </dgm:pt>
    <dgm:pt modelId="{ABFCC68E-3D32-4A6E-B43B-9AB87ADE7F12}" type="pres">
      <dgm:prSet presAssocID="{C3DC422F-747E-4DB1-BEAC-4358C77A86E3}" presName="centerShape" presStyleLbl="vennNode1" presStyleIdx="0" presStyleCnt="7" custScaleX="120922"/>
      <dgm:spPr/>
      <dgm:t>
        <a:bodyPr/>
        <a:lstStyle/>
        <a:p>
          <a:endParaRPr lang="de-DE"/>
        </a:p>
      </dgm:t>
    </dgm:pt>
    <dgm:pt modelId="{2CE3DB50-DB06-43D2-AB02-37A8D10B057B}" type="pres">
      <dgm:prSet presAssocID="{400F4BA6-D649-4ED2-87D7-36799B3F3006}" presName="node" presStyleLbl="vennNode1" presStyleIdx="1" presStyleCnt="7" custScaleX="203559" custScaleY="101812" custRadScaleRad="92732" custRadScaleInc="16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164A3A-24ED-4D79-BA3B-3FA1E8D0F449}" type="pres">
      <dgm:prSet presAssocID="{EDB6246C-E2D2-4888-8BA6-467D610FBD3F}" presName="node" presStyleLbl="vennNode1" presStyleIdx="2" presStyleCnt="7" custScaleX="187287" custScaleY="86988" custRadScaleRad="132266" custRadScaleInc="195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16D7F7-E82D-4F34-87C1-2F8D4D9AE744}" type="pres">
      <dgm:prSet presAssocID="{BC66DE9F-0B47-4A38-9F9F-DBC060DC5076}" presName="node" presStyleLbl="vennNode1" presStyleIdx="3" presStyleCnt="7" custScaleX="247511" custScaleY="88079" custRadScaleRad="153499" custRadScaleInc="-2455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FBE615-E2D3-4FD1-95EC-0E98C8533B7A}" type="pres">
      <dgm:prSet presAssocID="{95DC30D7-22F5-4257-B4F5-3D6ABDDB4EC9}" presName="node" presStyleLbl="vennNode1" presStyleIdx="4" presStyleCnt="7" custScaleX="171745" custScaleY="93846" custRadScaleRad="95779" custRadScaleInc="812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B33C21-CB61-4A4D-8C96-E61284E88060}" type="pres">
      <dgm:prSet presAssocID="{AFE1FD43-55E9-4416-90BA-B5D1DF9F8743}" presName="node" presStyleLbl="vennNode1" presStyleIdx="5" presStyleCnt="7" custScaleX="167281" custScaleY="78061" custRadScaleRad="132299" custRadScaleInc="212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E561CC-86B6-4818-A5D9-878FDB83D080}" type="pres">
      <dgm:prSet presAssocID="{DE60E112-8E2E-4A04-9A6E-334BC16564B3}" presName="node" presStyleLbl="vennNode1" presStyleIdx="6" presStyleCnt="7" custScaleX="179712" custScaleY="80957" custRadScaleRad="128291" custRadScaleInc="-189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59C62A5-D2FE-4060-B56F-2EB80F397756}" type="presOf" srcId="{EDB6246C-E2D2-4888-8BA6-467D610FBD3F}" destId="{8C164A3A-24ED-4D79-BA3B-3FA1E8D0F449}" srcOrd="0" destOrd="0" presId="urn:microsoft.com/office/officeart/2005/8/layout/radial3"/>
    <dgm:cxn modelId="{882F5E67-22A6-4CA1-A0ED-7547DD6FE392}" srcId="{C3DC422F-747E-4DB1-BEAC-4358C77A86E3}" destId="{95DC30D7-22F5-4257-B4F5-3D6ABDDB4EC9}" srcOrd="3" destOrd="0" parTransId="{4C510B06-933D-44A9-905F-BD6D29B2F25B}" sibTransId="{72941EDA-E451-496C-980A-4B794F79D6CC}"/>
    <dgm:cxn modelId="{499F0F1A-A24C-4D43-A51E-8A842BD5C840}" srcId="{C3DC422F-747E-4DB1-BEAC-4358C77A86E3}" destId="{400F4BA6-D649-4ED2-87D7-36799B3F3006}" srcOrd="0" destOrd="0" parTransId="{B3426C4F-6404-4969-9C97-C2FE3B697AF5}" sibTransId="{D8075E07-59B1-4EB5-ABA7-DFD82939EA9C}"/>
    <dgm:cxn modelId="{652C1BAF-84A3-474F-851A-D8B82DB50B9A}" srcId="{C3DC422F-747E-4DB1-BEAC-4358C77A86E3}" destId="{BC66DE9F-0B47-4A38-9F9F-DBC060DC5076}" srcOrd="2" destOrd="0" parTransId="{BFD1F931-9258-478A-9AF5-DBD37D62F99C}" sibTransId="{CC7E8DC1-BD1C-428A-B435-4340A6633286}"/>
    <dgm:cxn modelId="{1E9249C6-60BA-4A25-86A1-3F5C52F1098C}" srcId="{35E9D789-3CA4-4BC7-B150-15EB1ACA31AA}" destId="{C3DC422F-747E-4DB1-BEAC-4358C77A86E3}" srcOrd="0" destOrd="0" parTransId="{15373C64-7EEF-44F1-8684-D97972215B43}" sibTransId="{7B55D82B-F24F-4C2B-9FDF-1E54FFC63474}"/>
    <dgm:cxn modelId="{63D9A68D-C945-4670-BF70-03B4EE7B075F}" type="presOf" srcId="{DE60E112-8E2E-4A04-9A6E-334BC16564B3}" destId="{CCE561CC-86B6-4818-A5D9-878FDB83D080}" srcOrd="0" destOrd="0" presId="urn:microsoft.com/office/officeart/2005/8/layout/radial3"/>
    <dgm:cxn modelId="{2B9FD519-3158-4210-9BF1-8E623F579080}" type="presOf" srcId="{400F4BA6-D649-4ED2-87D7-36799B3F3006}" destId="{2CE3DB50-DB06-43D2-AB02-37A8D10B057B}" srcOrd="0" destOrd="0" presId="urn:microsoft.com/office/officeart/2005/8/layout/radial3"/>
    <dgm:cxn modelId="{316A4AE3-ABA9-4D02-95CD-FA1F345C55C4}" type="presOf" srcId="{C3DC422F-747E-4DB1-BEAC-4358C77A86E3}" destId="{ABFCC68E-3D32-4A6E-B43B-9AB87ADE7F12}" srcOrd="0" destOrd="0" presId="urn:microsoft.com/office/officeart/2005/8/layout/radial3"/>
    <dgm:cxn modelId="{E8CF70F9-701D-4EF5-BECB-89A20AE7840F}" type="presOf" srcId="{AFE1FD43-55E9-4416-90BA-B5D1DF9F8743}" destId="{0CB33C21-CB61-4A4D-8C96-E61284E88060}" srcOrd="0" destOrd="0" presId="urn:microsoft.com/office/officeart/2005/8/layout/radial3"/>
    <dgm:cxn modelId="{01578907-3FBB-47CA-9DFC-CE38ACE408EB}" type="presOf" srcId="{BC66DE9F-0B47-4A38-9F9F-DBC060DC5076}" destId="{A016D7F7-E82D-4F34-87C1-2F8D4D9AE744}" srcOrd="0" destOrd="0" presId="urn:microsoft.com/office/officeart/2005/8/layout/radial3"/>
    <dgm:cxn modelId="{FC24990F-E05D-49F0-AF82-165D6E9832A6}" type="presOf" srcId="{95DC30D7-22F5-4257-B4F5-3D6ABDDB4EC9}" destId="{1AFBE615-E2D3-4FD1-95EC-0E98C8533B7A}" srcOrd="0" destOrd="0" presId="urn:microsoft.com/office/officeart/2005/8/layout/radial3"/>
    <dgm:cxn modelId="{11069EA3-5D10-4C33-A9FE-F22011CE0CCA}" srcId="{C3DC422F-747E-4DB1-BEAC-4358C77A86E3}" destId="{AFE1FD43-55E9-4416-90BA-B5D1DF9F8743}" srcOrd="4" destOrd="0" parTransId="{ADF875A4-056D-46A5-AFCE-6B855FB0B42F}" sibTransId="{4D383400-3F94-403F-9E57-469F3A65C796}"/>
    <dgm:cxn modelId="{B0F2B9F4-D47B-440B-8816-99457B555FF9}" type="presOf" srcId="{35E9D789-3CA4-4BC7-B150-15EB1ACA31AA}" destId="{FFD1879C-ACE0-4C20-BBED-ADB071A8923C}" srcOrd="0" destOrd="0" presId="urn:microsoft.com/office/officeart/2005/8/layout/radial3"/>
    <dgm:cxn modelId="{E9CCDF45-FCF0-421E-9DB6-72EA2067A647}" srcId="{C3DC422F-747E-4DB1-BEAC-4358C77A86E3}" destId="{DE60E112-8E2E-4A04-9A6E-334BC16564B3}" srcOrd="5" destOrd="0" parTransId="{6E75B28A-C4F4-495F-921E-1EF16C650C13}" sibTransId="{5E496AFB-01C8-4B9C-8B9A-5F4EA491A4DD}"/>
    <dgm:cxn modelId="{80FA6BEC-EA42-423F-B5A0-4179CF8A52CC}" srcId="{C3DC422F-747E-4DB1-BEAC-4358C77A86E3}" destId="{EDB6246C-E2D2-4888-8BA6-467D610FBD3F}" srcOrd="1" destOrd="0" parTransId="{A7F9FDF7-A597-41E8-981A-AC34E132B997}" sibTransId="{76D85A5D-73BB-41DA-BFA8-59AD80FB2BB1}"/>
    <dgm:cxn modelId="{87C84A65-EF5B-4836-913E-679ACBC7169C}" type="presParOf" srcId="{FFD1879C-ACE0-4C20-BBED-ADB071A8923C}" destId="{8E8BE958-D1BC-42AA-804C-783BF2B02F75}" srcOrd="0" destOrd="0" presId="urn:microsoft.com/office/officeart/2005/8/layout/radial3"/>
    <dgm:cxn modelId="{E8B5C169-FB27-4EAA-B778-9C9854FD9219}" type="presParOf" srcId="{8E8BE958-D1BC-42AA-804C-783BF2B02F75}" destId="{ABFCC68E-3D32-4A6E-B43B-9AB87ADE7F12}" srcOrd="0" destOrd="0" presId="urn:microsoft.com/office/officeart/2005/8/layout/radial3"/>
    <dgm:cxn modelId="{20BAE1A3-B9B4-4BFC-8742-C7478B3A8645}" type="presParOf" srcId="{8E8BE958-D1BC-42AA-804C-783BF2B02F75}" destId="{2CE3DB50-DB06-43D2-AB02-37A8D10B057B}" srcOrd="1" destOrd="0" presId="urn:microsoft.com/office/officeart/2005/8/layout/radial3"/>
    <dgm:cxn modelId="{4E117349-0231-43FA-8009-A14585D79C57}" type="presParOf" srcId="{8E8BE958-D1BC-42AA-804C-783BF2B02F75}" destId="{8C164A3A-24ED-4D79-BA3B-3FA1E8D0F449}" srcOrd="2" destOrd="0" presId="urn:microsoft.com/office/officeart/2005/8/layout/radial3"/>
    <dgm:cxn modelId="{160E427C-9A16-4831-9A41-720288EF9F88}" type="presParOf" srcId="{8E8BE958-D1BC-42AA-804C-783BF2B02F75}" destId="{A016D7F7-E82D-4F34-87C1-2F8D4D9AE744}" srcOrd="3" destOrd="0" presId="urn:microsoft.com/office/officeart/2005/8/layout/radial3"/>
    <dgm:cxn modelId="{84837653-0726-4695-80BB-FF8C323CF9EA}" type="presParOf" srcId="{8E8BE958-D1BC-42AA-804C-783BF2B02F75}" destId="{1AFBE615-E2D3-4FD1-95EC-0E98C8533B7A}" srcOrd="4" destOrd="0" presId="urn:microsoft.com/office/officeart/2005/8/layout/radial3"/>
    <dgm:cxn modelId="{81DE2F5A-A54A-4A1F-95C0-8B91A4750920}" type="presParOf" srcId="{8E8BE958-D1BC-42AA-804C-783BF2B02F75}" destId="{0CB33C21-CB61-4A4D-8C96-E61284E88060}" srcOrd="5" destOrd="0" presId="urn:microsoft.com/office/officeart/2005/8/layout/radial3"/>
    <dgm:cxn modelId="{9E29DCE2-DA13-46CD-9CE6-8A04FC283FE6}" type="presParOf" srcId="{8E8BE958-D1BC-42AA-804C-783BF2B02F75}" destId="{CCE561CC-86B6-4818-A5D9-878FDB83D080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CC68E-3D32-4A6E-B43B-9AB87ADE7F12}">
      <dsp:nvSpPr>
        <dsp:cNvPr id="0" name=""/>
        <dsp:cNvSpPr/>
      </dsp:nvSpPr>
      <dsp:spPr>
        <a:xfrm>
          <a:off x="2334540" y="1117291"/>
          <a:ext cx="3284304" cy="2716051"/>
        </a:xfrm>
        <a:prstGeom prst="ellipse">
          <a:avLst/>
        </a:prstGeom>
        <a:solidFill>
          <a:schemeClr val="bg1">
            <a:lumMod val="65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Gelingende Netzwerkarbeit</a:t>
          </a:r>
          <a:endParaRPr lang="de-DE" sz="2600" kern="1200" dirty="0"/>
        </a:p>
      </dsp:txBody>
      <dsp:txXfrm>
        <a:off x="2815515" y="1515047"/>
        <a:ext cx="2322354" cy="1920539"/>
      </dsp:txXfrm>
    </dsp:sp>
    <dsp:sp modelId="{2CE3DB50-DB06-43D2-AB02-37A8D10B057B}">
      <dsp:nvSpPr>
        <dsp:cNvPr id="0" name=""/>
        <dsp:cNvSpPr/>
      </dsp:nvSpPr>
      <dsp:spPr>
        <a:xfrm>
          <a:off x="2622583" y="144021"/>
          <a:ext cx="2764383" cy="1382633"/>
        </a:xfrm>
        <a:prstGeom prst="ellipse">
          <a:avLst/>
        </a:prstGeom>
        <a:solidFill>
          <a:srgbClr val="FFC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Gemeinsame Zielvorstellungen</a:t>
          </a:r>
          <a:endParaRPr lang="de-DE" sz="1800" kern="1200" dirty="0"/>
        </a:p>
      </dsp:txBody>
      <dsp:txXfrm>
        <a:off x="3027418" y="346503"/>
        <a:ext cx="1954713" cy="977669"/>
      </dsp:txXfrm>
    </dsp:sp>
    <dsp:sp modelId="{8C164A3A-24ED-4D79-BA3B-3FA1E8D0F449}">
      <dsp:nvSpPr>
        <dsp:cNvPr id="0" name=""/>
        <dsp:cNvSpPr/>
      </dsp:nvSpPr>
      <dsp:spPr>
        <a:xfrm>
          <a:off x="4926834" y="1152123"/>
          <a:ext cx="2543405" cy="118131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Beteiligung vieler Akteure auf Augenhöhe</a:t>
          </a:r>
          <a:endParaRPr lang="de-DE" sz="1800" kern="1200" dirty="0"/>
        </a:p>
      </dsp:txBody>
      <dsp:txXfrm>
        <a:off x="5299307" y="1325123"/>
        <a:ext cx="1798459" cy="835319"/>
      </dsp:txXfrm>
    </dsp:sp>
    <dsp:sp modelId="{A016D7F7-E82D-4F34-87C1-2F8D4D9AE744}">
      <dsp:nvSpPr>
        <dsp:cNvPr id="0" name=""/>
        <dsp:cNvSpPr/>
      </dsp:nvSpPr>
      <dsp:spPr>
        <a:xfrm>
          <a:off x="4915265" y="2592279"/>
          <a:ext cx="3361263" cy="1196135"/>
        </a:xfrm>
        <a:prstGeom prst="ellipse">
          <a:avLst/>
        </a:prstGeom>
        <a:solidFill>
          <a:srgbClr val="7030A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Transparenz, Kommunikations- und Informationsaustausch</a:t>
          </a:r>
          <a:endParaRPr lang="de-DE" sz="1800" kern="1200" dirty="0"/>
        </a:p>
      </dsp:txBody>
      <dsp:txXfrm>
        <a:off x="5407511" y="2767449"/>
        <a:ext cx="2376771" cy="845795"/>
      </dsp:txXfrm>
    </dsp:sp>
    <dsp:sp modelId="{1AFBE615-E2D3-4FD1-95EC-0E98C8533B7A}">
      <dsp:nvSpPr>
        <dsp:cNvPr id="0" name=""/>
        <dsp:cNvSpPr/>
      </dsp:nvSpPr>
      <dsp:spPr>
        <a:xfrm>
          <a:off x="2666499" y="3526071"/>
          <a:ext cx="2332341" cy="1274452"/>
        </a:xfrm>
        <a:prstGeom prst="ellipse">
          <a:avLst/>
        </a:prstGeom>
        <a:solidFill>
          <a:srgbClr val="FFFF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Win</a:t>
          </a:r>
          <a:r>
            <a:rPr lang="de-DE" sz="1800" kern="1200" dirty="0" smtClean="0"/>
            <a:t>-</a:t>
          </a:r>
          <a:r>
            <a:rPr lang="de-DE" sz="1800" kern="1200" dirty="0" err="1" smtClean="0"/>
            <a:t>Win</a:t>
          </a:r>
          <a:r>
            <a:rPr lang="de-DE" sz="1800" kern="1200" dirty="0" smtClean="0"/>
            <a:t>-Situation</a:t>
          </a:r>
          <a:endParaRPr lang="de-DE" sz="1800" kern="1200" dirty="0"/>
        </a:p>
      </dsp:txBody>
      <dsp:txXfrm>
        <a:off x="3008062" y="3712710"/>
        <a:ext cx="1649215" cy="901174"/>
      </dsp:txXfrm>
    </dsp:sp>
    <dsp:sp modelId="{0CB33C21-CB61-4A4D-8C96-E61284E88060}">
      <dsp:nvSpPr>
        <dsp:cNvPr id="0" name=""/>
        <dsp:cNvSpPr/>
      </dsp:nvSpPr>
      <dsp:spPr>
        <a:xfrm>
          <a:off x="606353" y="2640277"/>
          <a:ext cx="2271719" cy="1060088"/>
        </a:xfrm>
        <a:prstGeom prst="ellipse">
          <a:avLst/>
        </a:prstGeom>
        <a:solidFill>
          <a:srgbClr val="FF33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Koordination</a:t>
          </a:r>
          <a:endParaRPr lang="de-DE" sz="1800" kern="1200" dirty="0"/>
        </a:p>
      </dsp:txBody>
      <dsp:txXfrm>
        <a:off x="939039" y="2795523"/>
        <a:ext cx="1606347" cy="749596"/>
      </dsp:txXfrm>
    </dsp:sp>
    <dsp:sp modelId="{CCE561CC-86B6-4818-A5D9-878FDB83D080}">
      <dsp:nvSpPr>
        <dsp:cNvPr id="0" name=""/>
        <dsp:cNvSpPr/>
      </dsp:nvSpPr>
      <dsp:spPr>
        <a:xfrm>
          <a:off x="606346" y="1200121"/>
          <a:ext cx="2440535" cy="1099417"/>
        </a:xfrm>
        <a:prstGeom prst="ellipse">
          <a:avLst/>
        </a:prstGeom>
        <a:solidFill>
          <a:srgbClr val="0070C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Strukturelle Bedingungen</a:t>
          </a:r>
          <a:endParaRPr lang="de-DE" sz="1800" kern="1200" dirty="0"/>
        </a:p>
      </dsp:txBody>
      <dsp:txXfrm>
        <a:off x="963754" y="1361127"/>
        <a:ext cx="1725719" cy="777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15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de-DE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7800" y="0"/>
            <a:ext cx="31115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de-DE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50425"/>
            <a:ext cx="31115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de-DE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7800" y="9750425"/>
            <a:ext cx="31115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21733B55-5CF1-450C-9AC5-131AF4ACF83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08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90" tIns="47595" rIns="95190" bIns="47595" numCol="1" anchor="t" anchorCtr="0" compatLnSpc="1">
            <a:prstTxWarp prst="textNoShape">
              <a:avLst/>
            </a:prstTxWarp>
          </a:bodyPr>
          <a:lstStyle>
            <a:lvl1pPr defTabSz="952500">
              <a:defRPr sz="1200"/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90" tIns="47595" rIns="95190" bIns="47595" numCol="1" anchor="t" anchorCtr="0" compatLnSpc="1">
            <a:prstTxWarp prst="textNoShape">
              <a:avLst/>
            </a:prstTxWarp>
          </a:bodyPr>
          <a:lstStyle>
            <a:lvl1pPr algn="r" defTabSz="952500">
              <a:defRPr sz="1200"/>
            </a:lvl1pPr>
          </a:lstStyle>
          <a:p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513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90" tIns="47595" rIns="95190" bIns="475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90" tIns="47595" rIns="95190" bIns="47595" numCol="1" anchor="b" anchorCtr="0" compatLnSpc="1">
            <a:prstTxWarp prst="textNoShape">
              <a:avLst/>
            </a:prstTxWarp>
          </a:bodyPr>
          <a:lstStyle>
            <a:lvl1pPr defTabSz="952500">
              <a:defRPr sz="1200"/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190" tIns="47595" rIns="95190" bIns="47595" numCol="1" anchor="b" anchorCtr="0" compatLnSpc="1">
            <a:prstTxWarp prst="textNoShape">
              <a:avLst/>
            </a:prstTxWarp>
          </a:bodyPr>
          <a:lstStyle>
            <a:lvl1pPr algn="r" defTabSz="952500">
              <a:defRPr sz="1200"/>
            </a:lvl1pPr>
          </a:lstStyle>
          <a:p>
            <a:fld id="{414332C7-D53C-484F-9ECA-6D86208D0E9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22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31938" y="1598613"/>
            <a:ext cx="76311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96261" name="AutoShape 5"/>
          <p:cNvSpPr>
            <a:spLocks noChangeArrowheads="1"/>
          </p:cNvSpPr>
          <p:nvPr/>
        </p:nvSpPr>
        <p:spPr bwMode="auto">
          <a:xfrm rot="5400000" flipV="1">
            <a:off x="-2856706" y="3159919"/>
            <a:ext cx="6859588" cy="539750"/>
          </a:xfrm>
          <a:prstGeom prst="roundRect">
            <a:avLst>
              <a:gd name="adj" fmla="val 0"/>
            </a:avLst>
          </a:prstGeom>
          <a:solidFill>
            <a:srgbClr val="205D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6262" name="AutoShape 6"/>
          <p:cNvSpPr>
            <a:spLocks noChangeArrowheads="1"/>
          </p:cNvSpPr>
          <p:nvPr/>
        </p:nvSpPr>
        <p:spPr bwMode="auto">
          <a:xfrm rot="5400000" flipV="1">
            <a:off x="-2411412" y="3249612"/>
            <a:ext cx="6859588" cy="360363"/>
          </a:xfrm>
          <a:prstGeom prst="roundRect">
            <a:avLst>
              <a:gd name="adj" fmla="val 0"/>
            </a:avLst>
          </a:prstGeom>
          <a:solidFill>
            <a:srgbClr val="5086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6263" name="AutoShape 7"/>
          <p:cNvSpPr>
            <a:spLocks noChangeArrowheads="1"/>
          </p:cNvSpPr>
          <p:nvPr/>
        </p:nvSpPr>
        <p:spPr bwMode="auto">
          <a:xfrm rot="5400000" flipV="1">
            <a:off x="-2166143" y="3339306"/>
            <a:ext cx="6858000" cy="179387"/>
          </a:xfrm>
          <a:prstGeom prst="roundRect">
            <a:avLst>
              <a:gd name="adj" fmla="val 0"/>
            </a:avLst>
          </a:prstGeom>
          <a:solidFill>
            <a:srgbClr val="8DB1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62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36988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9626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2252663" y="6245225"/>
            <a:ext cx="5940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9626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553450" y="6245225"/>
            <a:ext cx="857250" cy="476250"/>
          </a:xfrm>
        </p:spPr>
        <p:txBody>
          <a:bodyPr/>
          <a:lstStyle>
            <a:lvl1pPr>
              <a:defRPr b="1"/>
            </a:lvl1pPr>
          </a:lstStyle>
          <a:p>
            <a:fld id="{84C57DE9-B04F-49FB-BB23-7E5829946767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96267" name="Picture 11" descr="LK-Cuxhave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-171450"/>
            <a:ext cx="2871787" cy="19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EBE7DF-09CD-4F7B-83BE-289123C354F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10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57689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57689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3941A1-00E9-4FD0-A86E-0E73485BFC2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70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FC13BD-4B9E-4C76-A6EB-FF76A9F20F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53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3926B5-9603-4EAA-BE12-3E65145035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8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74700" y="1089025"/>
            <a:ext cx="4130675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57775" y="1089025"/>
            <a:ext cx="4130675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BC2369-F14E-4B37-9C8F-89518593B60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16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8FD7E5-7DCD-4AE4-90C6-62E0404D7F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5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51F1D5-B33F-4E5A-913C-C69F4E69B2E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39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99965-8AC3-490B-A946-0006829D4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55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C7212A-B2B1-4754-A8AA-9A780A49FDC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29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5FDBC8-D9E6-406A-A458-A96F39A0721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02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Programmname einzugeben</a:t>
            </a:r>
          </a:p>
        </p:txBody>
      </p: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631825" y="6370638"/>
            <a:ext cx="8415338" cy="209550"/>
            <a:chOff x="398" y="3601"/>
            <a:chExt cx="5301" cy="132"/>
          </a:xfrm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 flipV="1">
              <a:off x="398" y="3691"/>
              <a:ext cx="5301" cy="42"/>
            </a:xfrm>
            <a:prstGeom prst="roundRect">
              <a:avLst>
                <a:gd name="adj" fmla="val 0"/>
              </a:avLst>
            </a:prstGeom>
            <a:solidFill>
              <a:srgbClr val="205DA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 flipV="1">
              <a:off x="547" y="3650"/>
              <a:ext cx="5009" cy="23"/>
            </a:xfrm>
            <a:prstGeom prst="roundRect">
              <a:avLst>
                <a:gd name="adj" fmla="val 0"/>
              </a:avLst>
            </a:prstGeom>
            <a:solidFill>
              <a:srgbClr val="5086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flipV="1">
              <a:off x="738" y="3601"/>
              <a:ext cx="4628" cy="24"/>
            </a:xfrm>
            <a:prstGeom prst="roundRect">
              <a:avLst>
                <a:gd name="adj" fmla="val 0"/>
              </a:avLst>
            </a:prstGeom>
            <a:solidFill>
              <a:srgbClr val="8DB1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089025"/>
            <a:ext cx="841375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Master-Textformat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553200"/>
            <a:ext cx="571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05DAF"/>
                </a:solidFill>
                <a:latin typeface="+mn-lt"/>
              </a:defRPr>
            </a:lvl1pPr>
          </a:lstStyle>
          <a:p>
            <a:r>
              <a:rPr lang="de-DE"/>
              <a:t>Entwurfsvorlagen professionell gestalten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1371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05DAF"/>
                </a:solidFill>
                <a:latin typeface="+mn-lt"/>
              </a:defRPr>
            </a:lvl1pPr>
          </a:lstStyle>
          <a:p>
            <a:fld id="{041874B2-3CE4-4AF7-BD40-7505F26AC6C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205DA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05DAF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Monotype Sorts" pitchFamily="2" charset="2"/>
        <a:buChar char="l"/>
        <a:defRPr sz="2800" kern="1200">
          <a:solidFill>
            <a:srgbClr val="205DA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Monotype Sorts" pitchFamily="2" charset="2"/>
        <a:buChar char="l"/>
        <a:defRPr sz="2400" kern="1200">
          <a:solidFill>
            <a:srgbClr val="205DA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40000"/>
        </a:spcBef>
        <a:spcAft>
          <a:spcPct val="0"/>
        </a:spcAft>
        <a:buClr>
          <a:srgbClr val="8DB1E2"/>
        </a:buClr>
        <a:buSzPct val="59000"/>
        <a:buFont typeface="Wingdings" panose="05000000000000000000" pitchFamily="2" charset="2"/>
        <a:buChar char="Ø"/>
        <a:defRPr sz="2000" kern="1200">
          <a:solidFill>
            <a:srgbClr val="205DA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31938" y="1875945"/>
            <a:ext cx="7631112" cy="1974403"/>
          </a:xfrm>
        </p:spPr>
        <p:txBody>
          <a:bodyPr/>
          <a:lstStyle/>
          <a:p>
            <a:r>
              <a:rPr lang="de-DE" dirty="0" smtClean="0"/>
              <a:t>Jugendhilfeplanung:</a:t>
            </a:r>
            <a:br>
              <a:rPr lang="de-DE" dirty="0" smtClean="0"/>
            </a:br>
            <a:r>
              <a:rPr lang="de-DE" sz="2800" dirty="0" smtClean="0"/>
              <a:t>Angebotsstruktur und Sozialdatenanalyse für junge Menschen im Alter von 15 bis 25 Jahren im Landkreis Cuxhaven</a:t>
            </a:r>
            <a:endParaRPr lang="de-DE" sz="2800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4077072"/>
            <a:ext cx="6934200" cy="1800200"/>
          </a:xfrm>
        </p:spPr>
        <p:txBody>
          <a:bodyPr/>
          <a:lstStyle/>
          <a:p>
            <a:endParaRPr lang="de-DE" sz="1000" dirty="0" smtClean="0"/>
          </a:p>
          <a:p>
            <a:pPr>
              <a:spcBef>
                <a:spcPts val="0"/>
              </a:spcBef>
            </a:pPr>
            <a:r>
              <a:rPr lang="de-DE" sz="2400" dirty="0" smtClean="0"/>
              <a:t>Jugendhilfeausschuss </a:t>
            </a:r>
          </a:p>
          <a:p>
            <a:pPr>
              <a:spcBef>
                <a:spcPts val="0"/>
              </a:spcBef>
            </a:pPr>
            <a:r>
              <a:rPr lang="de-DE" sz="2400" dirty="0" smtClean="0"/>
              <a:t>und </a:t>
            </a:r>
          </a:p>
          <a:p>
            <a:pPr>
              <a:spcBef>
                <a:spcPts val="0"/>
              </a:spcBef>
            </a:pPr>
            <a:r>
              <a:rPr lang="de-DE" sz="2400" dirty="0" smtClean="0"/>
              <a:t>Ausschuss für Soziales, Familie, Gesundheit und </a:t>
            </a:r>
            <a:r>
              <a:rPr lang="de-DE" sz="2400" dirty="0" smtClean="0"/>
              <a:t>Gleichstellung</a:t>
            </a:r>
          </a:p>
          <a:p>
            <a:pPr>
              <a:spcBef>
                <a:spcPts val="0"/>
              </a:spcBef>
            </a:pPr>
            <a:r>
              <a:rPr lang="de-DE" sz="2400" dirty="0"/>
              <a:t>a</a:t>
            </a:r>
            <a:r>
              <a:rPr lang="de-DE" sz="2400" dirty="0" smtClean="0"/>
              <a:t>m</a:t>
            </a:r>
          </a:p>
          <a:p>
            <a:pPr>
              <a:spcBef>
                <a:spcPts val="0"/>
              </a:spcBef>
            </a:pPr>
            <a:r>
              <a:rPr lang="de-DE" sz="2400" dirty="0" smtClean="0"/>
              <a:t>17.03.2015</a:t>
            </a:r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Vielfältige Angebote im Landkreis Cuxhaven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dirty="0" smtClean="0"/>
              <a:t>Diverse Unterstützungsangebote für junge Menschen im Alter von 15 bis 25 Jahren</a:t>
            </a:r>
          </a:p>
          <a:p>
            <a:pPr algn="ctr"/>
            <a:r>
              <a:rPr lang="de-DE" dirty="0" smtClean="0"/>
              <a:t>Hilfen bei persönlichen, schulischen und beruflichen Problemen</a:t>
            </a:r>
          </a:p>
          <a:p>
            <a:pPr algn="ctr"/>
            <a:r>
              <a:rPr lang="de-DE" dirty="0" smtClean="0"/>
              <a:t>Übergänge von Schule in den Beruf gestalten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33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906000" cy="762000"/>
          </a:xfrm>
        </p:spPr>
        <p:txBody>
          <a:bodyPr/>
          <a:lstStyle/>
          <a:p>
            <a:r>
              <a:rPr lang="de-DE" u="sng" dirty="0" smtClean="0"/>
              <a:t>Eine gut funktionierende Netzwerkarbeit ist unabdingbar!</a:t>
            </a:r>
            <a:endParaRPr lang="de-DE" u="sng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16867"/>
              </p:ext>
            </p:extLst>
          </p:nvPr>
        </p:nvGraphicFramePr>
        <p:xfrm>
          <a:off x="685800" y="1268760"/>
          <a:ext cx="841375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99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FCC68E-3D32-4A6E-B43B-9AB87ADE7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ABFCC68E-3D32-4A6E-B43B-9AB87ADE7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ABFCC68E-3D32-4A6E-B43B-9AB87ADE7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E3DB50-DB06-43D2-AB02-37A8D10B0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graphicEl>
                                              <a:dgm id="{2CE3DB50-DB06-43D2-AB02-37A8D10B0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graphicEl>
                                              <a:dgm id="{2CE3DB50-DB06-43D2-AB02-37A8D10B0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164A3A-24ED-4D79-BA3B-3FA1E8D0F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graphicEl>
                                              <a:dgm id="{8C164A3A-24ED-4D79-BA3B-3FA1E8D0F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graphicEl>
                                              <a:dgm id="{8C164A3A-24ED-4D79-BA3B-3FA1E8D0F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016D7F7-E82D-4F34-87C1-2F8D4D9AE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graphicEl>
                                              <a:dgm id="{A016D7F7-E82D-4F34-87C1-2F8D4D9AE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graphicEl>
                                              <a:dgm id="{A016D7F7-E82D-4F34-87C1-2F8D4D9AE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AFBE615-E2D3-4FD1-95EC-0E98C8533B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graphicEl>
                                              <a:dgm id="{1AFBE615-E2D3-4FD1-95EC-0E98C8533B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graphicEl>
                                              <a:dgm id="{1AFBE615-E2D3-4FD1-95EC-0E98C8533B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B33C21-CB61-4A4D-8C96-E61284E88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graphicEl>
                                              <a:dgm id="{0CB33C21-CB61-4A4D-8C96-E61284E88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graphicEl>
                                              <a:dgm id="{0CB33C21-CB61-4A4D-8C96-E61284E88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E561CC-86B6-4818-A5D9-878FDB83D0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6">
                                            <p:graphicEl>
                                              <a:dgm id="{CCE561CC-86B6-4818-A5D9-878FDB83D0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">
                                            <p:graphicEl>
                                              <a:dgm id="{CCE561CC-86B6-4818-A5D9-878FDB83D0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Möglichkeit zur Koordination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6124" y="980728"/>
            <a:ext cx="8599363" cy="4968552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Aufbau einer Jugendberufsagentur im LK Cuxhaven</a:t>
            </a:r>
          </a:p>
          <a:p>
            <a:pPr lvl="2"/>
            <a:r>
              <a:rPr lang="de-DE" dirty="0" smtClean="0"/>
              <a:t>Vorteile: </a:t>
            </a:r>
          </a:p>
          <a:p>
            <a:pPr lvl="3"/>
            <a:r>
              <a:rPr lang="de-DE" dirty="0" smtClean="0">
                <a:latin typeface="+mn-lt"/>
              </a:rPr>
              <a:t>Zusammenschluss unterschiedlicher Informations- und Dienstleistungsangebote unter einem Dach bzw. auf einer gemeinsamen Plattform.</a:t>
            </a:r>
          </a:p>
          <a:p>
            <a:pPr lvl="3"/>
            <a:r>
              <a:rPr lang="de-DE" dirty="0" smtClean="0">
                <a:latin typeface="+mn-lt"/>
              </a:rPr>
              <a:t>Bündelung von Ressourcen unterschiedlicher Rechtskreise</a:t>
            </a:r>
          </a:p>
          <a:p>
            <a:pPr lvl="3"/>
            <a:r>
              <a:rPr lang="de-DE" dirty="0" smtClean="0">
                <a:latin typeface="+mn-lt"/>
              </a:rPr>
              <a:t>Verbesserte Schnittstellenkommunikation</a:t>
            </a:r>
          </a:p>
          <a:p>
            <a:r>
              <a:rPr lang="de-DE" dirty="0" smtClean="0"/>
              <a:t>Arbeitskreis „Jugend und Beruf“</a:t>
            </a:r>
          </a:p>
          <a:p>
            <a:pPr lvl="2"/>
            <a:r>
              <a:rPr lang="de-DE" dirty="0" smtClean="0"/>
              <a:t>Überblick über Angebotsvielfalt im Landkreis sowie Analyse diverser Sozialdaten (aus Schulen, vom JC und der BA)</a:t>
            </a:r>
          </a:p>
          <a:p>
            <a:pPr lvl="2"/>
            <a:r>
              <a:rPr lang="de-DE" dirty="0" smtClean="0"/>
              <a:t>Erste Ideen zu einer möglichen </a:t>
            </a:r>
            <a:r>
              <a:rPr lang="de-DE" dirty="0"/>
              <a:t>U</a:t>
            </a:r>
            <a:r>
              <a:rPr lang="de-DE" dirty="0" smtClean="0"/>
              <a:t>msetzung einer JBA</a:t>
            </a:r>
          </a:p>
          <a:p>
            <a:pPr lvl="2"/>
            <a:r>
              <a:rPr lang="de-DE" dirty="0" smtClean="0"/>
              <a:t>Geplante Besichtigung einer kürzlich eröffneten JBA in Salzgitter</a:t>
            </a:r>
          </a:p>
          <a:p>
            <a:pPr lvl="2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83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Strukturelle Bedingungen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6124" y="980728"/>
            <a:ext cx="8599363" cy="4968552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Probleme</a:t>
            </a:r>
            <a:r>
              <a:rPr lang="de-DE" u="sng" dirty="0"/>
              <a:t>:</a:t>
            </a:r>
          </a:p>
          <a:p>
            <a:pPr lvl="1"/>
            <a:r>
              <a:rPr lang="de-DE" dirty="0"/>
              <a:t>Befristete Projekte</a:t>
            </a:r>
          </a:p>
          <a:p>
            <a:pPr lvl="2"/>
            <a:r>
              <a:rPr lang="de-DE" dirty="0"/>
              <a:t>Einige Netzwerkpartner begegnen diesen mit Reserviertheit, sodass kein Sinn in einer kurzzeitigen Zusammenarbeit gesehen wird. (Keine </a:t>
            </a:r>
            <a:r>
              <a:rPr lang="de-DE" dirty="0" err="1"/>
              <a:t>Win</a:t>
            </a:r>
            <a:r>
              <a:rPr lang="de-DE" dirty="0"/>
              <a:t>-</a:t>
            </a:r>
            <a:r>
              <a:rPr lang="de-DE" dirty="0" err="1"/>
              <a:t>Win</a:t>
            </a:r>
            <a:r>
              <a:rPr lang="de-DE" dirty="0"/>
              <a:t>-Situation)</a:t>
            </a:r>
          </a:p>
          <a:p>
            <a:pPr lvl="2"/>
            <a:r>
              <a:rPr lang="de-DE" dirty="0"/>
              <a:t>Keine Nachhaltigkeit möglich. Gerade schwer problembehaftete Jugendliche brauchen verlässliche Strukturen.</a:t>
            </a:r>
          </a:p>
          <a:p>
            <a:pPr lvl="1"/>
            <a:r>
              <a:rPr lang="de-DE" dirty="0"/>
              <a:t>Hohe Personalfluktuation</a:t>
            </a:r>
          </a:p>
          <a:p>
            <a:pPr lvl="2"/>
            <a:r>
              <a:rPr lang="de-DE" dirty="0"/>
              <a:t>Keine vertraute und enge Zusammenarbeit auf Dauer möglich.</a:t>
            </a:r>
          </a:p>
          <a:p>
            <a:pPr lvl="1"/>
            <a:r>
              <a:rPr lang="de-DE" dirty="0"/>
              <a:t>Doppelförderungen</a:t>
            </a:r>
          </a:p>
          <a:p>
            <a:pPr lvl="2"/>
            <a:r>
              <a:rPr lang="de-DE" dirty="0"/>
              <a:t>Jugendliche dürfen in ESF- geförderten Projekten nicht gleichzeitig betreut werden. (</a:t>
            </a:r>
            <a:r>
              <a:rPr lang="de-DE" dirty="0" err="1"/>
              <a:t>zB</a:t>
            </a:r>
            <a:r>
              <a:rPr lang="de-DE" dirty="0"/>
              <a:t>.: PACE und Jugendwerkstätten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5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Fazit</a:t>
            </a:r>
            <a:endParaRPr lang="de-DE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6124" y="980728"/>
            <a:ext cx="8599363" cy="4968552"/>
          </a:xfrm>
        </p:spPr>
        <p:txBody>
          <a:bodyPr/>
          <a:lstStyle/>
          <a:p>
            <a:pPr lvl="1"/>
            <a:r>
              <a:rPr lang="de-DE" dirty="0"/>
              <a:t>Wichtig: Koordination der vorhandenen Angebote im Landkreis.</a:t>
            </a:r>
          </a:p>
          <a:p>
            <a:pPr lvl="1"/>
            <a:r>
              <a:rPr lang="de-DE" dirty="0"/>
              <a:t>Enge Zusammenarbeit der einzelnen Akteure vor Ort.</a:t>
            </a:r>
          </a:p>
          <a:p>
            <a:pPr lvl="1"/>
            <a:r>
              <a:rPr lang="de-DE" dirty="0"/>
              <a:t>Gemeinsame Zielvorstellungen</a:t>
            </a:r>
          </a:p>
          <a:p>
            <a:pPr lvl="1"/>
            <a:r>
              <a:rPr lang="de-DE" dirty="0"/>
              <a:t>Transparenz und Kommunikationsaustausch</a:t>
            </a:r>
          </a:p>
          <a:p>
            <a:pPr lvl="1"/>
            <a:r>
              <a:rPr lang="de-DE" dirty="0"/>
              <a:t>Mögliche Veränderungen mit Blick auf strukturelle Bedingungen.</a:t>
            </a:r>
          </a:p>
          <a:p>
            <a:pPr lvl="2"/>
            <a:r>
              <a:rPr lang="de-DE" dirty="0"/>
              <a:t>Projekte langfristig installieren, um Nachhaltigkeit erzeugen und eine erfolgreiche Netzwerkarbeit leisten zu können!</a:t>
            </a:r>
          </a:p>
          <a:p>
            <a:pPr lvl="1"/>
            <a:r>
              <a:rPr lang="de-DE" dirty="0"/>
              <a:t>Aufbau einer Jugendberufsagentur als gemeinsames Übergangssystem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76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4400" b="1" dirty="0" smtClean="0"/>
              <a:t>Vielen Dank </a:t>
            </a:r>
          </a:p>
          <a:p>
            <a:pPr marL="0" indent="0" algn="ctr">
              <a:buNone/>
            </a:pPr>
            <a:r>
              <a:rPr lang="de-DE" sz="4400" b="1" dirty="0" smtClean="0"/>
              <a:t>für Ihre </a:t>
            </a:r>
          </a:p>
          <a:p>
            <a:pPr marL="0" indent="0" algn="ctr">
              <a:buNone/>
            </a:pPr>
            <a:r>
              <a:rPr lang="de-DE" sz="4400" b="1" dirty="0" smtClean="0"/>
              <a:t>Aufmerksamkeit!!!</a:t>
            </a:r>
            <a:endParaRPr lang="de-DE" sz="44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Sozialplanungsreferat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FC13BD-4B9E-4C76-A6EB-FF76A9F20FF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7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ien1">
  <a:themeElements>
    <a:clrScheme name="Folien1 9">
      <a:dk1>
        <a:srgbClr val="205DAF"/>
      </a:dk1>
      <a:lt1>
        <a:srgbClr val="FFFFFF"/>
      </a:lt1>
      <a:dk2>
        <a:srgbClr val="205DAF"/>
      </a:dk2>
      <a:lt2>
        <a:srgbClr val="808080"/>
      </a:lt2>
      <a:accent1>
        <a:srgbClr val="5086CD"/>
      </a:accent1>
      <a:accent2>
        <a:srgbClr val="205DAF"/>
      </a:accent2>
      <a:accent3>
        <a:srgbClr val="FFFFFF"/>
      </a:accent3>
      <a:accent4>
        <a:srgbClr val="1A4E95"/>
      </a:accent4>
      <a:accent5>
        <a:srgbClr val="B3C3E3"/>
      </a:accent5>
      <a:accent6>
        <a:srgbClr val="1C539E"/>
      </a:accent6>
      <a:hlink>
        <a:srgbClr val="8DB1E2"/>
      </a:hlink>
      <a:folHlink>
        <a:srgbClr val="B2B2B2"/>
      </a:folHlink>
    </a:clrScheme>
    <a:fontScheme name="Folie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Folie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n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86CD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B3C3E3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1 9">
        <a:dk1>
          <a:srgbClr val="205DAF"/>
        </a:dk1>
        <a:lt1>
          <a:srgbClr val="FFFFFF"/>
        </a:lt1>
        <a:dk2>
          <a:srgbClr val="205DAF"/>
        </a:dk2>
        <a:lt2>
          <a:srgbClr val="808080"/>
        </a:lt2>
        <a:accent1>
          <a:srgbClr val="5086CD"/>
        </a:accent1>
        <a:accent2>
          <a:srgbClr val="205DAF"/>
        </a:accent2>
        <a:accent3>
          <a:srgbClr val="FFFFFF"/>
        </a:accent3>
        <a:accent4>
          <a:srgbClr val="1A4E95"/>
        </a:accent4>
        <a:accent5>
          <a:srgbClr val="B3C3E3"/>
        </a:accent5>
        <a:accent6>
          <a:srgbClr val="1C539E"/>
        </a:accent6>
        <a:hlink>
          <a:srgbClr val="8DB1E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andkreis cuxhaven 01.pot [Kompatibilitätsmodus]" id="{77DF7A9F-B97E-4197-8DC6-09C5341FE7BD}" vid="{943AA538-6B20-411B-83AC-ED15EA7431EB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286</Words>
  <Application>Microsoft Office PowerPoint</Application>
  <PresentationFormat>A4-Papier (210x297 mm)</PresentationFormat>
  <Paragraphs>62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Monotype Sorts</vt:lpstr>
      <vt:lpstr>Times New Roman</vt:lpstr>
      <vt:lpstr>Wingdings</vt:lpstr>
      <vt:lpstr>Folien1</vt:lpstr>
      <vt:lpstr>Jugendhilfeplanung: Angebotsstruktur und Sozialdatenanalyse für junge Menschen im Alter von 15 bis 25 Jahren im Landkreis Cuxhaven</vt:lpstr>
      <vt:lpstr>Vielfältige Angebote im Landkreis Cuxhaven</vt:lpstr>
      <vt:lpstr>Eine gut funktionierende Netzwerkarbeit ist unabdingbar!</vt:lpstr>
      <vt:lpstr>Möglichkeit zur Koordination</vt:lpstr>
      <vt:lpstr>Strukturelle Bedingungen</vt:lpstr>
      <vt:lpstr>Fazit</vt:lpstr>
      <vt:lpstr>PowerPoint-Präsentation</vt:lpstr>
    </vt:vector>
  </TitlesOfParts>
  <Company>Landkreis Cuxhaven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Müller, Silvia</dc:creator>
  <cp:lastModifiedBy>Müller, Silvia</cp:lastModifiedBy>
  <cp:revision>32</cp:revision>
  <cp:lastPrinted>2002-04-29T10:50:31Z</cp:lastPrinted>
  <dcterms:created xsi:type="dcterms:W3CDTF">2015-02-25T08:17:13Z</dcterms:created>
  <dcterms:modified xsi:type="dcterms:W3CDTF">2015-05-18T05:11:50Z</dcterms:modified>
</cp:coreProperties>
</file>