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49" r:id="rId1"/>
  </p:sldMasterIdLst>
  <p:notesMasterIdLst>
    <p:notesMasterId r:id="rId9"/>
  </p:notesMasterIdLst>
  <p:handoutMasterIdLst>
    <p:handoutMasterId r:id="rId10"/>
  </p:handoutMasterIdLst>
  <p:sldIdLst>
    <p:sldId id="256" r:id="rId2"/>
    <p:sldId id="258" r:id="rId3"/>
    <p:sldId id="259" r:id="rId4"/>
    <p:sldId id="262" r:id="rId5"/>
    <p:sldId id="267" r:id="rId6"/>
    <p:sldId id="268" r:id="rId7"/>
    <p:sldId id="266" r:id="rId8"/>
  </p:sldIdLst>
  <p:sldSz cx="9906000" cy="6858000" type="A4"/>
  <p:notesSz cx="7099300" cy="10234613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00"/>
    <a:srgbClr val="66FFFF"/>
    <a:srgbClr val="206844"/>
    <a:srgbClr val="7EAB22"/>
    <a:srgbClr val="8DB1E2"/>
    <a:srgbClr val="205DAF"/>
    <a:srgbClr val="5086CD"/>
    <a:srgbClr val="0082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>
      <p:cViewPr varScale="1">
        <p:scale>
          <a:sx n="94" d="100"/>
          <a:sy n="94" d="100"/>
        </p:scale>
        <p:origin x="84" y="336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5E9D789-3CA4-4BC7-B150-15EB1ACA31AA}" type="doc">
      <dgm:prSet loTypeId="urn:microsoft.com/office/officeart/2005/8/layout/radial3" loCatId="cycle" qsTypeId="urn:microsoft.com/office/officeart/2005/8/quickstyle/3d3" qsCatId="3D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C3DC422F-747E-4DB1-BEAC-4358C77A86E3}">
      <dgm:prSet phldrT="[Text]"/>
      <dgm:spPr>
        <a:solidFill>
          <a:schemeClr val="bg1">
            <a:lumMod val="65000"/>
            <a:alpha val="50000"/>
          </a:schemeClr>
        </a:solidFill>
      </dgm:spPr>
      <dgm:t>
        <a:bodyPr/>
        <a:lstStyle/>
        <a:p>
          <a:r>
            <a:rPr lang="de-DE" dirty="0" smtClean="0"/>
            <a:t>Gelingende Netzwerkarbeit</a:t>
          </a:r>
          <a:endParaRPr lang="de-DE" dirty="0"/>
        </a:p>
      </dgm:t>
    </dgm:pt>
    <dgm:pt modelId="{15373C64-7EEF-44F1-8684-D97972215B43}" type="parTrans" cxnId="{1E9249C6-60BA-4A25-86A1-3F5C52F1098C}">
      <dgm:prSet/>
      <dgm:spPr/>
      <dgm:t>
        <a:bodyPr/>
        <a:lstStyle/>
        <a:p>
          <a:endParaRPr lang="de-DE"/>
        </a:p>
      </dgm:t>
    </dgm:pt>
    <dgm:pt modelId="{7B55D82B-F24F-4C2B-9FDF-1E54FFC63474}" type="sibTrans" cxnId="{1E9249C6-60BA-4A25-86A1-3F5C52F1098C}">
      <dgm:prSet/>
      <dgm:spPr/>
      <dgm:t>
        <a:bodyPr/>
        <a:lstStyle/>
        <a:p>
          <a:endParaRPr lang="de-DE"/>
        </a:p>
      </dgm:t>
    </dgm:pt>
    <dgm:pt modelId="{400F4BA6-D649-4ED2-87D7-36799B3F3006}">
      <dgm:prSet phldrT="[Text]" custT="1"/>
      <dgm:spPr>
        <a:solidFill>
          <a:srgbClr val="FFC000">
            <a:alpha val="50000"/>
          </a:srgbClr>
        </a:solidFill>
      </dgm:spPr>
      <dgm:t>
        <a:bodyPr/>
        <a:lstStyle/>
        <a:p>
          <a:r>
            <a:rPr lang="de-DE" sz="1800" dirty="0" smtClean="0"/>
            <a:t>Gemeinsame Zielvorstellungen</a:t>
          </a:r>
          <a:endParaRPr lang="de-DE" sz="1800" dirty="0"/>
        </a:p>
      </dgm:t>
    </dgm:pt>
    <dgm:pt modelId="{B3426C4F-6404-4969-9C97-C2FE3B697AF5}" type="parTrans" cxnId="{499F0F1A-A24C-4D43-A51E-8A842BD5C840}">
      <dgm:prSet/>
      <dgm:spPr/>
      <dgm:t>
        <a:bodyPr/>
        <a:lstStyle/>
        <a:p>
          <a:endParaRPr lang="de-DE"/>
        </a:p>
      </dgm:t>
    </dgm:pt>
    <dgm:pt modelId="{D8075E07-59B1-4EB5-ABA7-DFD82939EA9C}" type="sibTrans" cxnId="{499F0F1A-A24C-4D43-A51E-8A842BD5C840}">
      <dgm:prSet/>
      <dgm:spPr/>
      <dgm:t>
        <a:bodyPr/>
        <a:lstStyle/>
        <a:p>
          <a:endParaRPr lang="de-DE"/>
        </a:p>
      </dgm:t>
    </dgm:pt>
    <dgm:pt modelId="{EDB6246C-E2D2-4888-8BA6-467D610FBD3F}">
      <dgm:prSet phldrT="[Text]" custT="1"/>
      <dgm:spPr>
        <a:solidFill>
          <a:srgbClr val="92D050">
            <a:alpha val="50000"/>
          </a:srgbClr>
        </a:solidFill>
      </dgm:spPr>
      <dgm:t>
        <a:bodyPr/>
        <a:lstStyle/>
        <a:p>
          <a:r>
            <a:rPr lang="de-DE" sz="1800" dirty="0" smtClean="0"/>
            <a:t>Beteiligung vieler Akteure auf Augenhöhe</a:t>
          </a:r>
          <a:endParaRPr lang="de-DE" sz="1800" dirty="0"/>
        </a:p>
      </dgm:t>
    </dgm:pt>
    <dgm:pt modelId="{A7F9FDF7-A597-41E8-981A-AC34E132B997}" type="parTrans" cxnId="{80FA6BEC-EA42-423F-B5A0-4179CF8A52CC}">
      <dgm:prSet/>
      <dgm:spPr/>
      <dgm:t>
        <a:bodyPr/>
        <a:lstStyle/>
        <a:p>
          <a:endParaRPr lang="de-DE"/>
        </a:p>
      </dgm:t>
    </dgm:pt>
    <dgm:pt modelId="{76D85A5D-73BB-41DA-BFA8-59AD80FB2BB1}" type="sibTrans" cxnId="{80FA6BEC-EA42-423F-B5A0-4179CF8A52CC}">
      <dgm:prSet/>
      <dgm:spPr/>
      <dgm:t>
        <a:bodyPr/>
        <a:lstStyle/>
        <a:p>
          <a:endParaRPr lang="de-DE"/>
        </a:p>
      </dgm:t>
    </dgm:pt>
    <dgm:pt modelId="{BC66DE9F-0B47-4A38-9F9F-DBC060DC5076}">
      <dgm:prSet phldrT="[Text]" custT="1"/>
      <dgm:spPr>
        <a:solidFill>
          <a:srgbClr val="7030A0">
            <a:alpha val="50000"/>
          </a:srgbClr>
        </a:solidFill>
      </dgm:spPr>
      <dgm:t>
        <a:bodyPr/>
        <a:lstStyle/>
        <a:p>
          <a:r>
            <a:rPr lang="de-DE" sz="1800" dirty="0" smtClean="0"/>
            <a:t>Transparenz, Kommunikations- und Informationsaustausch</a:t>
          </a:r>
          <a:endParaRPr lang="de-DE" sz="1800" dirty="0"/>
        </a:p>
      </dgm:t>
    </dgm:pt>
    <dgm:pt modelId="{BFD1F931-9258-478A-9AF5-DBD37D62F99C}" type="parTrans" cxnId="{652C1BAF-84A3-474F-851A-D8B82DB50B9A}">
      <dgm:prSet/>
      <dgm:spPr/>
      <dgm:t>
        <a:bodyPr/>
        <a:lstStyle/>
        <a:p>
          <a:endParaRPr lang="de-DE"/>
        </a:p>
      </dgm:t>
    </dgm:pt>
    <dgm:pt modelId="{CC7E8DC1-BD1C-428A-B435-4340A6633286}" type="sibTrans" cxnId="{652C1BAF-84A3-474F-851A-D8B82DB50B9A}">
      <dgm:prSet/>
      <dgm:spPr/>
      <dgm:t>
        <a:bodyPr/>
        <a:lstStyle/>
        <a:p>
          <a:endParaRPr lang="de-DE"/>
        </a:p>
      </dgm:t>
    </dgm:pt>
    <dgm:pt modelId="{95DC30D7-22F5-4257-B4F5-3D6ABDDB4EC9}">
      <dgm:prSet phldrT="[Text]" custT="1"/>
      <dgm:spPr>
        <a:solidFill>
          <a:srgbClr val="FFFF00">
            <a:alpha val="50000"/>
          </a:srgbClr>
        </a:solidFill>
      </dgm:spPr>
      <dgm:t>
        <a:bodyPr/>
        <a:lstStyle/>
        <a:p>
          <a:r>
            <a:rPr lang="de-DE" sz="1800" dirty="0" err="1" smtClean="0"/>
            <a:t>Win</a:t>
          </a:r>
          <a:r>
            <a:rPr lang="de-DE" sz="1800" dirty="0" smtClean="0"/>
            <a:t>-</a:t>
          </a:r>
          <a:r>
            <a:rPr lang="de-DE" sz="1800" dirty="0" err="1" smtClean="0"/>
            <a:t>Win</a:t>
          </a:r>
          <a:r>
            <a:rPr lang="de-DE" sz="1800" dirty="0" smtClean="0"/>
            <a:t>-Situation</a:t>
          </a:r>
          <a:endParaRPr lang="de-DE" sz="1800" dirty="0"/>
        </a:p>
      </dgm:t>
    </dgm:pt>
    <dgm:pt modelId="{4C510B06-933D-44A9-905F-BD6D29B2F25B}" type="parTrans" cxnId="{882F5E67-22A6-4CA1-A0ED-7547DD6FE392}">
      <dgm:prSet/>
      <dgm:spPr/>
      <dgm:t>
        <a:bodyPr/>
        <a:lstStyle/>
        <a:p>
          <a:endParaRPr lang="de-DE"/>
        </a:p>
      </dgm:t>
    </dgm:pt>
    <dgm:pt modelId="{72941EDA-E451-496C-980A-4B794F79D6CC}" type="sibTrans" cxnId="{882F5E67-22A6-4CA1-A0ED-7547DD6FE392}">
      <dgm:prSet/>
      <dgm:spPr/>
      <dgm:t>
        <a:bodyPr/>
        <a:lstStyle/>
        <a:p>
          <a:endParaRPr lang="de-DE"/>
        </a:p>
      </dgm:t>
    </dgm:pt>
    <dgm:pt modelId="{AFE1FD43-55E9-4416-90BA-B5D1DF9F8743}">
      <dgm:prSet custT="1"/>
      <dgm:spPr>
        <a:solidFill>
          <a:srgbClr val="FF3300">
            <a:alpha val="50000"/>
          </a:srgbClr>
        </a:solidFill>
      </dgm:spPr>
      <dgm:t>
        <a:bodyPr/>
        <a:lstStyle/>
        <a:p>
          <a:r>
            <a:rPr lang="de-DE" sz="1800" dirty="0" smtClean="0"/>
            <a:t>Koordination</a:t>
          </a:r>
          <a:endParaRPr lang="de-DE" sz="1800" dirty="0"/>
        </a:p>
      </dgm:t>
    </dgm:pt>
    <dgm:pt modelId="{ADF875A4-056D-46A5-AFCE-6B855FB0B42F}" type="parTrans" cxnId="{11069EA3-5D10-4C33-A9FE-F22011CE0CCA}">
      <dgm:prSet/>
      <dgm:spPr/>
      <dgm:t>
        <a:bodyPr/>
        <a:lstStyle/>
        <a:p>
          <a:endParaRPr lang="de-DE"/>
        </a:p>
      </dgm:t>
    </dgm:pt>
    <dgm:pt modelId="{4D383400-3F94-403F-9E57-469F3A65C796}" type="sibTrans" cxnId="{11069EA3-5D10-4C33-A9FE-F22011CE0CCA}">
      <dgm:prSet/>
      <dgm:spPr/>
      <dgm:t>
        <a:bodyPr/>
        <a:lstStyle/>
        <a:p>
          <a:endParaRPr lang="de-DE"/>
        </a:p>
      </dgm:t>
    </dgm:pt>
    <dgm:pt modelId="{DE60E112-8E2E-4A04-9A6E-334BC16564B3}">
      <dgm:prSet custT="1"/>
      <dgm:spPr>
        <a:solidFill>
          <a:srgbClr val="0070C0">
            <a:alpha val="50000"/>
          </a:srgbClr>
        </a:solidFill>
      </dgm:spPr>
      <dgm:t>
        <a:bodyPr/>
        <a:lstStyle/>
        <a:p>
          <a:r>
            <a:rPr lang="de-DE" sz="1800" dirty="0" smtClean="0"/>
            <a:t>Strukturelle Bedingungen</a:t>
          </a:r>
          <a:endParaRPr lang="de-DE" sz="1800" dirty="0"/>
        </a:p>
      </dgm:t>
    </dgm:pt>
    <dgm:pt modelId="{6E75B28A-C4F4-495F-921E-1EF16C650C13}" type="parTrans" cxnId="{E9CCDF45-FCF0-421E-9DB6-72EA2067A647}">
      <dgm:prSet/>
      <dgm:spPr/>
      <dgm:t>
        <a:bodyPr/>
        <a:lstStyle/>
        <a:p>
          <a:endParaRPr lang="de-DE"/>
        </a:p>
      </dgm:t>
    </dgm:pt>
    <dgm:pt modelId="{5E496AFB-01C8-4B9C-8B9A-5F4EA491A4DD}" type="sibTrans" cxnId="{E9CCDF45-FCF0-421E-9DB6-72EA2067A647}">
      <dgm:prSet/>
      <dgm:spPr/>
      <dgm:t>
        <a:bodyPr/>
        <a:lstStyle/>
        <a:p>
          <a:endParaRPr lang="de-DE"/>
        </a:p>
      </dgm:t>
    </dgm:pt>
    <dgm:pt modelId="{FFD1879C-ACE0-4C20-BBED-ADB071A8923C}" type="pres">
      <dgm:prSet presAssocID="{35E9D789-3CA4-4BC7-B150-15EB1ACA31AA}" presName="composite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8E8BE958-D1BC-42AA-804C-783BF2B02F75}" type="pres">
      <dgm:prSet presAssocID="{35E9D789-3CA4-4BC7-B150-15EB1ACA31AA}" presName="radial" presStyleCnt="0">
        <dgm:presLayoutVars>
          <dgm:animLvl val="ctr"/>
        </dgm:presLayoutVars>
      </dgm:prSet>
      <dgm:spPr/>
    </dgm:pt>
    <dgm:pt modelId="{ABFCC68E-3D32-4A6E-B43B-9AB87ADE7F12}" type="pres">
      <dgm:prSet presAssocID="{C3DC422F-747E-4DB1-BEAC-4358C77A86E3}" presName="centerShape" presStyleLbl="vennNode1" presStyleIdx="0" presStyleCnt="7" custScaleX="120922"/>
      <dgm:spPr/>
      <dgm:t>
        <a:bodyPr/>
        <a:lstStyle/>
        <a:p>
          <a:endParaRPr lang="de-DE"/>
        </a:p>
      </dgm:t>
    </dgm:pt>
    <dgm:pt modelId="{2CE3DB50-DB06-43D2-AB02-37A8D10B057B}" type="pres">
      <dgm:prSet presAssocID="{400F4BA6-D649-4ED2-87D7-36799B3F3006}" presName="node" presStyleLbl="vennNode1" presStyleIdx="1" presStyleCnt="7" custScaleX="203559" custScaleY="101812" custRadScaleRad="92732" custRadScaleInc="1635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8C164A3A-24ED-4D79-BA3B-3FA1E8D0F449}" type="pres">
      <dgm:prSet presAssocID="{EDB6246C-E2D2-4888-8BA6-467D610FBD3F}" presName="node" presStyleLbl="vennNode1" presStyleIdx="2" presStyleCnt="7" custScaleX="187287" custScaleY="86988" custRadScaleRad="132266" custRadScaleInc="19588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A016D7F7-E82D-4F34-87C1-2F8D4D9AE744}" type="pres">
      <dgm:prSet presAssocID="{BC66DE9F-0B47-4A38-9F9F-DBC060DC5076}" presName="node" presStyleLbl="vennNode1" presStyleIdx="3" presStyleCnt="7" custScaleX="247511" custScaleY="88079" custRadScaleRad="153499" custRadScaleInc="-24551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1AFBE615-E2D3-4FD1-95EC-0E98C8533B7A}" type="pres">
      <dgm:prSet presAssocID="{95DC30D7-22F5-4257-B4F5-3D6ABDDB4EC9}" presName="node" presStyleLbl="vennNode1" presStyleIdx="4" presStyleCnt="7" custScaleX="171745" custScaleY="93846" custRadScaleRad="95779" custRadScaleInc="8128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0CB33C21-CB61-4A4D-8C96-E61284E88060}" type="pres">
      <dgm:prSet presAssocID="{AFE1FD43-55E9-4416-90BA-B5D1DF9F8743}" presName="node" presStyleLbl="vennNode1" presStyleIdx="5" presStyleCnt="7" custScaleX="167281" custScaleY="78061" custRadScaleRad="132299" custRadScaleInc="21204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CCE561CC-86B6-4818-A5D9-878FDB83D080}" type="pres">
      <dgm:prSet presAssocID="{DE60E112-8E2E-4A04-9A6E-334BC16564B3}" presName="node" presStyleLbl="vennNode1" presStyleIdx="6" presStyleCnt="7" custScaleX="179712" custScaleY="80957" custRadScaleRad="128291" custRadScaleInc="-18924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</dgm:ptLst>
  <dgm:cxnLst>
    <dgm:cxn modelId="{A59C62A5-D2FE-4060-B56F-2EB80F397756}" type="presOf" srcId="{EDB6246C-E2D2-4888-8BA6-467D610FBD3F}" destId="{8C164A3A-24ED-4D79-BA3B-3FA1E8D0F449}" srcOrd="0" destOrd="0" presId="urn:microsoft.com/office/officeart/2005/8/layout/radial3"/>
    <dgm:cxn modelId="{882F5E67-22A6-4CA1-A0ED-7547DD6FE392}" srcId="{C3DC422F-747E-4DB1-BEAC-4358C77A86E3}" destId="{95DC30D7-22F5-4257-B4F5-3D6ABDDB4EC9}" srcOrd="3" destOrd="0" parTransId="{4C510B06-933D-44A9-905F-BD6D29B2F25B}" sibTransId="{72941EDA-E451-496C-980A-4B794F79D6CC}"/>
    <dgm:cxn modelId="{499F0F1A-A24C-4D43-A51E-8A842BD5C840}" srcId="{C3DC422F-747E-4DB1-BEAC-4358C77A86E3}" destId="{400F4BA6-D649-4ED2-87D7-36799B3F3006}" srcOrd="0" destOrd="0" parTransId="{B3426C4F-6404-4969-9C97-C2FE3B697AF5}" sibTransId="{D8075E07-59B1-4EB5-ABA7-DFD82939EA9C}"/>
    <dgm:cxn modelId="{652C1BAF-84A3-474F-851A-D8B82DB50B9A}" srcId="{C3DC422F-747E-4DB1-BEAC-4358C77A86E3}" destId="{BC66DE9F-0B47-4A38-9F9F-DBC060DC5076}" srcOrd="2" destOrd="0" parTransId="{BFD1F931-9258-478A-9AF5-DBD37D62F99C}" sibTransId="{CC7E8DC1-BD1C-428A-B435-4340A6633286}"/>
    <dgm:cxn modelId="{1E9249C6-60BA-4A25-86A1-3F5C52F1098C}" srcId="{35E9D789-3CA4-4BC7-B150-15EB1ACA31AA}" destId="{C3DC422F-747E-4DB1-BEAC-4358C77A86E3}" srcOrd="0" destOrd="0" parTransId="{15373C64-7EEF-44F1-8684-D97972215B43}" sibTransId="{7B55D82B-F24F-4C2B-9FDF-1E54FFC63474}"/>
    <dgm:cxn modelId="{63D9A68D-C945-4670-BF70-03B4EE7B075F}" type="presOf" srcId="{DE60E112-8E2E-4A04-9A6E-334BC16564B3}" destId="{CCE561CC-86B6-4818-A5D9-878FDB83D080}" srcOrd="0" destOrd="0" presId="urn:microsoft.com/office/officeart/2005/8/layout/radial3"/>
    <dgm:cxn modelId="{2B9FD519-3158-4210-9BF1-8E623F579080}" type="presOf" srcId="{400F4BA6-D649-4ED2-87D7-36799B3F3006}" destId="{2CE3DB50-DB06-43D2-AB02-37A8D10B057B}" srcOrd="0" destOrd="0" presId="urn:microsoft.com/office/officeart/2005/8/layout/radial3"/>
    <dgm:cxn modelId="{316A4AE3-ABA9-4D02-95CD-FA1F345C55C4}" type="presOf" srcId="{C3DC422F-747E-4DB1-BEAC-4358C77A86E3}" destId="{ABFCC68E-3D32-4A6E-B43B-9AB87ADE7F12}" srcOrd="0" destOrd="0" presId="urn:microsoft.com/office/officeart/2005/8/layout/radial3"/>
    <dgm:cxn modelId="{E8CF70F9-701D-4EF5-BECB-89A20AE7840F}" type="presOf" srcId="{AFE1FD43-55E9-4416-90BA-B5D1DF9F8743}" destId="{0CB33C21-CB61-4A4D-8C96-E61284E88060}" srcOrd="0" destOrd="0" presId="urn:microsoft.com/office/officeart/2005/8/layout/radial3"/>
    <dgm:cxn modelId="{01578907-3FBB-47CA-9DFC-CE38ACE408EB}" type="presOf" srcId="{BC66DE9F-0B47-4A38-9F9F-DBC060DC5076}" destId="{A016D7F7-E82D-4F34-87C1-2F8D4D9AE744}" srcOrd="0" destOrd="0" presId="urn:microsoft.com/office/officeart/2005/8/layout/radial3"/>
    <dgm:cxn modelId="{FC24990F-E05D-49F0-AF82-165D6E9832A6}" type="presOf" srcId="{95DC30D7-22F5-4257-B4F5-3D6ABDDB4EC9}" destId="{1AFBE615-E2D3-4FD1-95EC-0E98C8533B7A}" srcOrd="0" destOrd="0" presId="urn:microsoft.com/office/officeart/2005/8/layout/radial3"/>
    <dgm:cxn modelId="{11069EA3-5D10-4C33-A9FE-F22011CE0CCA}" srcId="{C3DC422F-747E-4DB1-BEAC-4358C77A86E3}" destId="{AFE1FD43-55E9-4416-90BA-B5D1DF9F8743}" srcOrd="4" destOrd="0" parTransId="{ADF875A4-056D-46A5-AFCE-6B855FB0B42F}" sibTransId="{4D383400-3F94-403F-9E57-469F3A65C796}"/>
    <dgm:cxn modelId="{B0F2B9F4-D47B-440B-8816-99457B555FF9}" type="presOf" srcId="{35E9D789-3CA4-4BC7-B150-15EB1ACA31AA}" destId="{FFD1879C-ACE0-4C20-BBED-ADB071A8923C}" srcOrd="0" destOrd="0" presId="urn:microsoft.com/office/officeart/2005/8/layout/radial3"/>
    <dgm:cxn modelId="{E9CCDF45-FCF0-421E-9DB6-72EA2067A647}" srcId="{C3DC422F-747E-4DB1-BEAC-4358C77A86E3}" destId="{DE60E112-8E2E-4A04-9A6E-334BC16564B3}" srcOrd="5" destOrd="0" parTransId="{6E75B28A-C4F4-495F-921E-1EF16C650C13}" sibTransId="{5E496AFB-01C8-4B9C-8B9A-5F4EA491A4DD}"/>
    <dgm:cxn modelId="{80FA6BEC-EA42-423F-B5A0-4179CF8A52CC}" srcId="{C3DC422F-747E-4DB1-BEAC-4358C77A86E3}" destId="{EDB6246C-E2D2-4888-8BA6-467D610FBD3F}" srcOrd="1" destOrd="0" parTransId="{A7F9FDF7-A597-41E8-981A-AC34E132B997}" sibTransId="{76D85A5D-73BB-41DA-BFA8-59AD80FB2BB1}"/>
    <dgm:cxn modelId="{87C84A65-EF5B-4836-913E-679ACBC7169C}" type="presParOf" srcId="{FFD1879C-ACE0-4C20-BBED-ADB071A8923C}" destId="{8E8BE958-D1BC-42AA-804C-783BF2B02F75}" srcOrd="0" destOrd="0" presId="urn:microsoft.com/office/officeart/2005/8/layout/radial3"/>
    <dgm:cxn modelId="{E8B5C169-FB27-4EAA-B778-9C9854FD9219}" type="presParOf" srcId="{8E8BE958-D1BC-42AA-804C-783BF2B02F75}" destId="{ABFCC68E-3D32-4A6E-B43B-9AB87ADE7F12}" srcOrd="0" destOrd="0" presId="urn:microsoft.com/office/officeart/2005/8/layout/radial3"/>
    <dgm:cxn modelId="{20BAE1A3-B9B4-4BFC-8742-C7478B3A8645}" type="presParOf" srcId="{8E8BE958-D1BC-42AA-804C-783BF2B02F75}" destId="{2CE3DB50-DB06-43D2-AB02-37A8D10B057B}" srcOrd="1" destOrd="0" presId="urn:microsoft.com/office/officeart/2005/8/layout/radial3"/>
    <dgm:cxn modelId="{4E117349-0231-43FA-8009-A14585D79C57}" type="presParOf" srcId="{8E8BE958-D1BC-42AA-804C-783BF2B02F75}" destId="{8C164A3A-24ED-4D79-BA3B-3FA1E8D0F449}" srcOrd="2" destOrd="0" presId="urn:microsoft.com/office/officeart/2005/8/layout/radial3"/>
    <dgm:cxn modelId="{160E427C-9A16-4831-9A41-720288EF9F88}" type="presParOf" srcId="{8E8BE958-D1BC-42AA-804C-783BF2B02F75}" destId="{A016D7F7-E82D-4F34-87C1-2F8D4D9AE744}" srcOrd="3" destOrd="0" presId="urn:microsoft.com/office/officeart/2005/8/layout/radial3"/>
    <dgm:cxn modelId="{84837653-0726-4695-80BB-FF8C323CF9EA}" type="presParOf" srcId="{8E8BE958-D1BC-42AA-804C-783BF2B02F75}" destId="{1AFBE615-E2D3-4FD1-95EC-0E98C8533B7A}" srcOrd="4" destOrd="0" presId="urn:microsoft.com/office/officeart/2005/8/layout/radial3"/>
    <dgm:cxn modelId="{81DE2F5A-A54A-4A1F-95C0-8B91A4750920}" type="presParOf" srcId="{8E8BE958-D1BC-42AA-804C-783BF2B02F75}" destId="{0CB33C21-CB61-4A4D-8C96-E61284E88060}" srcOrd="5" destOrd="0" presId="urn:microsoft.com/office/officeart/2005/8/layout/radial3"/>
    <dgm:cxn modelId="{9E29DCE2-DA13-46CD-9CE6-8A04FC283FE6}" type="presParOf" srcId="{8E8BE958-D1BC-42AA-804C-783BF2B02F75}" destId="{CCE561CC-86B6-4818-A5D9-878FDB83D080}" srcOrd="6" destOrd="0" presId="urn:microsoft.com/office/officeart/2005/8/layout/radial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  <a:ext uri="{C62137D5-CB1D-491B-B009-E17868A290BF}">
      <dgm14:recolorImg xmlns:dgm14="http://schemas.microsoft.com/office/drawing/2010/diagram" val="1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BFCC68E-3D32-4A6E-B43B-9AB87ADE7F12}">
      <dsp:nvSpPr>
        <dsp:cNvPr id="0" name=""/>
        <dsp:cNvSpPr/>
      </dsp:nvSpPr>
      <dsp:spPr>
        <a:xfrm>
          <a:off x="2334540" y="1117291"/>
          <a:ext cx="3284304" cy="2716051"/>
        </a:xfrm>
        <a:prstGeom prst="ellipse">
          <a:avLst/>
        </a:prstGeom>
        <a:solidFill>
          <a:schemeClr val="bg1">
            <a:lumMod val="65000"/>
            <a:alpha val="5000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2700" prstMaterial="clear">
          <a:bevelT w="177800" h="254000"/>
          <a:bevelB w="1524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33020" tIns="33020" rIns="33020" bIns="3302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600" kern="1200" dirty="0" smtClean="0"/>
            <a:t>Gelingende Netzwerkarbeit</a:t>
          </a:r>
          <a:endParaRPr lang="de-DE" sz="2600" kern="1200" dirty="0"/>
        </a:p>
      </dsp:txBody>
      <dsp:txXfrm>
        <a:off x="2815515" y="1515047"/>
        <a:ext cx="2322354" cy="1920539"/>
      </dsp:txXfrm>
    </dsp:sp>
    <dsp:sp modelId="{2CE3DB50-DB06-43D2-AB02-37A8D10B057B}">
      <dsp:nvSpPr>
        <dsp:cNvPr id="0" name=""/>
        <dsp:cNvSpPr/>
      </dsp:nvSpPr>
      <dsp:spPr>
        <a:xfrm>
          <a:off x="2622583" y="144021"/>
          <a:ext cx="2764383" cy="1382633"/>
        </a:xfrm>
        <a:prstGeom prst="ellipse">
          <a:avLst/>
        </a:prstGeom>
        <a:solidFill>
          <a:srgbClr val="FFC000">
            <a:alpha val="5000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2700" prstMaterial="clear">
          <a:bevelT w="177800" h="254000"/>
          <a:bevelB w="1524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Gemeinsame Zielvorstellungen</a:t>
          </a:r>
          <a:endParaRPr lang="de-DE" sz="1800" kern="1200" dirty="0"/>
        </a:p>
      </dsp:txBody>
      <dsp:txXfrm>
        <a:off x="3027418" y="346503"/>
        <a:ext cx="1954713" cy="977669"/>
      </dsp:txXfrm>
    </dsp:sp>
    <dsp:sp modelId="{8C164A3A-24ED-4D79-BA3B-3FA1E8D0F449}">
      <dsp:nvSpPr>
        <dsp:cNvPr id="0" name=""/>
        <dsp:cNvSpPr/>
      </dsp:nvSpPr>
      <dsp:spPr>
        <a:xfrm>
          <a:off x="4926834" y="1152123"/>
          <a:ext cx="2543405" cy="1181319"/>
        </a:xfrm>
        <a:prstGeom prst="ellipse">
          <a:avLst/>
        </a:prstGeom>
        <a:solidFill>
          <a:srgbClr val="92D050">
            <a:alpha val="5000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2700" prstMaterial="clear">
          <a:bevelT w="177800" h="254000"/>
          <a:bevelB w="1524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Beteiligung vieler Akteure auf Augenhöhe</a:t>
          </a:r>
          <a:endParaRPr lang="de-DE" sz="1800" kern="1200" dirty="0"/>
        </a:p>
      </dsp:txBody>
      <dsp:txXfrm>
        <a:off x="5299307" y="1325123"/>
        <a:ext cx="1798459" cy="835319"/>
      </dsp:txXfrm>
    </dsp:sp>
    <dsp:sp modelId="{A016D7F7-E82D-4F34-87C1-2F8D4D9AE744}">
      <dsp:nvSpPr>
        <dsp:cNvPr id="0" name=""/>
        <dsp:cNvSpPr/>
      </dsp:nvSpPr>
      <dsp:spPr>
        <a:xfrm>
          <a:off x="4915265" y="2592279"/>
          <a:ext cx="3361263" cy="1196135"/>
        </a:xfrm>
        <a:prstGeom prst="ellipse">
          <a:avLst/>
        </a:prstGeom>
        <a:solidFill>
          <a:srgbClr val="7030A0">
            <a:alpha val="5000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2700" prstMaterial="clear">
          <a:bevelT w="177800" h="254000"/>
          <a:bevelB w="1524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Transparenz, Kommunikations- und Informationsaustausch</a:t>
          </a:r>
          <a:endParaRPr lang="de-DE" sz="1800" kern="1200" dirty="0"/>
        </a:p>
      </dsp:txBody>
      <dsp:txXfrm>
        <a:off x="5407511" y="2767449"/>
        <a:ext cx="2376771" cy="845795"/>
      </dsp:txXfrm>
    </dsp:sp>
    <dsp:sp modelId="{1AFBE615-E2D3-4FD1-95EC-0E98C8533B7A}">
      <dsp:nvSpPr>
        <dsp:cNvPr id="0" name=""/>
        <dsp:cNvSpPr/>
      </dsp:nvSpPr>
      <dsp:spPr>
        <a:xfrm>
          <a:off x="2666499" y="3526071"/>
          <a:ext cx="2332341" cy="1274452"/>
        </a:xfrm>
        <a:prstGeom prst="ellipse">
          <a:avLst/>
        </a:prstGeom>
        <a:solidFill>
          <a:srgbClr val="FFFF00">
            <a:alpha val="5000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2700" prstMaterial="clear">
          <a:bevelT w="177800" h="254000"/>
          <a:bevelB w="1524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err="1" smtClean="0"/>
            <a:t>Win</a:t>
          </a:r>
          <a:r>
            <a:rPr lang="de-DE" sz="1800" kern="1200" dirty="0" smtClean="0"/>
            <a:t>-</a:t>
          </a:r>
          <a:r>
            <a:rPr lang="de-DE" sz="1800" kern="1200" dirty="0" err="1" smtClean="0"/>
            <a:t>Win</a:t>
          </a:r>
          <a:r>
            <a:rPr lang="de-DE" sz="1800" kern="1200" dirty="0" smtClean="0"/>
            <a:t>-Situation</a:t>
          </a:r>
          <a:endParaRPr lang="de-DE" sz="1800" kern="1200" dirty="0"/>
        </a:p>
      </dsp:txBody>
      <dsp:txXfrm>
        <a:off x="3008062" y="3712710"/>
        <a:ext cx="1649215" cy="901174"/>
      </dsp:txXfrm>
    </dsp:sp>
    <dsp:sp modelId="{0CB33C21-CB61-4A4D-8C96-E61284E88060}">
      <dsp:nvSpPr>
        <dsp:cNvPr id="0" name=""/>
        <dsp:cNvSpPr/>
      </dsp:nvSpPr>
      <dsp:spPr>
        <a:xfrm>
          <a:off x="606353" y="2640277"/>
          <a:ext cx="2271719" cy="1060088"/>
        </a:xfrm>
        <a:prstGeom prst="ellipse">
          <a:avLst/>
        </a:prstGeom>
        <a:solidFill>
          <a:srgbClr val="FF3300">
            <a:alpha val="5000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2700" prstMaterial="clear">
          <a:bevelT w="177800" h="254000"/>
          <a:bevelB w="1524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Koordination</a:t>
          </a:r>
          <a:endParaRPr lang="de-DE" sz="1800" kern="1200" dirty="0"/>
        </a:p>
      </dsp:txBody>
      <dsp:txXfrm>
        <a:off x="939039" y="2795523"/>
        <a:ext cx="1606347" cy="749596"/>
      </dsp:txXfrm>
    </dsp:sp>
    <dsp:sp modelId="{CCE561CC-86B6-4818-A5D9-878FDB83D080}">
      <dsp:nvSpPr>
        <dsp:cNvPr id="0" name=""/>
        <dsp:cNvSpPr/>
      </dsp:nvSpPr>
      <dsp:spPr>
        <a:xfrm>
          <a:off x="606346" y="1200121"/>
          <a:ext cx="2440535" cy="1099417"/>
        </a:xfrm>
        <a:prstGeom prst="ellipse">
          <a:avLst/>
        </a:prstGeom>
        <a:solidFill>
          <a:srgbClr val="0070C0">
            <a:alpha val="5000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2700" prstMaterial="clear">
          <a:bevelT w="177800" h="254000"/>
          <a:bevelB w="1524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800" kern="1200" dirty="0" smtClean="0"/>
            <a:t>Strukturelle Bedingungen</a:t>
          </a:r>
          <a:endParaRPr lang="de-DE" sz="1800" kern="1200" dirty="0"/>
        </a:p>
      </dsp:txBody>
      <dsp:txXfrm>
        <a:off x="963754" y="1361127"/>
        <a:ext cx="1725719" cy="77740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3">
  <dgm:title val=""/>
  <dgm:desc val=""/>
  <dgm:catLst>
    <dgm:cat type="relationship" pri="31000"/>
    <dgm:cat type="cycle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onstrLst/>
    <dgm:ruleLst/>
    <dgm:layoutNode name="radial">
      <dgm:varLst>
        <dgm:animLvl val="ctr"/>
      </dgm:varLst>
      <dgm:choose name="Name0">
        <dgm:if name="Name1" func="var" arg="dir" op="equ" val="norm">
          <dgm:choose name="Name2">
            <dgm:if name="Name3" axis="ch ch" ptType="node node" st="1 1" cnt="1 0" func="cnt" op="lte" val="1">
              <dgm:alg type="cycle">
                <dgm:param type="stAng" val="90"/>
                <dgm:param type="spanAng" val="360"/>
                <dgm:param type="ctrShpMap" val="fNode"/>
              </dgm:alg>
            </dgm:if>
            <dgm:else name="Name4">
              <dgm:alg type="cycle">
                <dgm:param type="stAng" val="0"/>
                <dgm:param type="spanAng" val="360"/>
                <dgm:param type="ctrShpMap" val="fNode"/>
              </dgm:alg>
            </dgm:else>
          </dgm:choose>
        </dgm:if>
        <dgm:else name="Name5">
          <dgm:alg type="cycle">
            <dgm:param type="stAng" val="0"/>
            <dgm:param type="spanAng" val="-360"/>
            <dgm:param type="ctrShpMap" val="fNode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enterShape" refType="w"/>
        <dgm:constr type="h" for="ch" forName="centerShape" refType="h"/>
        <dgm:constr type="w" for="ch" forName="node" refType="w" fact="0.5"/>
        <dgm:constr type="h" for="ch" forName="node" refType="h" fact="0.5"/>
        <dgm:constr type="sp" refType="w" refFor="ch" refForName="node" fact="-0.2"/>
        <dgm:constr type="sibSp" refType="w" refFor="ch" refForName="node" fact="-0.2"/>
        <dgm:constr type="primFontSz" for="ch" forName="centerShape" val="65"/>
        <dgm:constr type="primFontSz" for="des" forName="node" val="65"/>
        <dgm:constr type="primFontSz" for="ch" forName="node" refType="primFontSz" refFor="ch" refForName="centerShape" op="lte"/>
      </dgm:constrLst>
      <dgm:ruleLst/>
      <dgm:forEach name="Name6" axis="ch" ptType="node" cnt="1">
        <dgm:layoutNode name="centerShape" styleLbl="vennNode1"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7" axis="ch" ptType="node">
          <dgm:layoutNode name="node" styleLbl="venn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11500" cy="550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38100">
                <a:solidFill>
                  <a:srgbClr val="FF33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4906" tIns="47453" rIns="94906" bIns="47453" numCol="1" anchor="t" anchorCtr="0" compatLnSpc="1">
            <a:prstTxWarp prst="textNoShape">
              <a:avLst/>
            </a:prstTxWarp>
          </a:bodyPr>
          <a:lstStyle>
            <a:lvl1pPr defTabSz="949325">
              <a:defRPr sz="1200"/>
            </a:lvl1pPr>
          </a:lstStyle>
          <a:p>
            <a:endParaRPr lang="de-DE"/>
          </a:p>
        </p:txBody>
      </p:sp>
      <p:sp>
        <p:nvSpPr>
          <p:cNvPr id="890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87800" y="0"/>
            <a:ext cx="3111500" cy="550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38100">
                <a:solidFill>
                  <a:srgbClr val="FF33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4906" tIns="47453" rIns="94906" bIns="47453" numCol="1" anchor="t" anchorCtr="0" compatLnSpc="1">
            <a:prstTxWarp prst="textNoShape">
              <a:avLst/>
            </a:prstTxWarp>
          </a:bodyPr>
          <a:lstStyle>
            <a:lvl1pPr algn="r" defTabSz="949325">
              <a:defRPr sz="1200"/>
            </a:lvl1pPr>
          </a:lstStyle>
          <a:p>
            <a:endParaRPr lang="de-DE"/>
          </a:p>
        </p:txBody>
      </p:sp>
      <p:sp>
        <p:nvSpPr>
          <p:cNvPr id="890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50425"/>
            <a:ext cx="3111500" cy="471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38100">
                <a:solidFill>
                  <a:srgbClr val="FF33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4906" tIns="47453" rIns="94906" bIns="47453" numCol="1" anchor="b" anchorCtr="0" compatLnSpc="1">
            <a:prstTxWarp prst="textNoShape">
              <a:avLst/>
            </a:prstTxWarp>
          </a:bodyPr>
          <a:lstStyle>
            <a:lvl1pPr defTabSz="949325">
              <a:defRPr sz="1200"/>
            </a:lvl1pPr>
          </a:lstStyle>
          <a:p>
            <a:endParaRPr lang="de-DE"/>
          </a:p>
        </p:txBody>
      </p:sp>
      <p:sp>
        <p:nvSpPr>
          <p:cNvPr id="890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87800" y="9750425"/>
            <a:ext cx="3111500" cy="471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38100">
                <a:solidFill>
                  <a:srgbClr val="FF33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4906" tIns="47453" rIns="94906" bIns="47453" numCol="1" anchor="b" anchorCtr="0" compatLnSpc="1">
            <a:prstTxWarp prst="textNoShape">
              <a:avLst/>
            </a:prstTxWarp>
          </a:bodyPr>
          <a:lstStyle>
            <a:lvl1pPr algn="r" defTabSz="949325">
              <a:defRPr sz="1200"/>
            </a:lvl1pPr>
          </a:lstStyle>
          <a:p>
            <a:fld id="{21733B55-5CF1-450C-9AC5-131AF4ACF837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390880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190" tIns="47595" rIns="95190" bIns="47595" numCol="1" anchor="t" anchorCtr="0" compatLnSpc="1">
            <a:prstTxWarp prst="textNoShape">
              <a:avLst/>
            </a:prstTxWarp>
          </a:bodyPr>
          <a:lstStyle>
            <a:lvl1pPr defTabSz="952500">
              <a:defRPr sz="1200"/>
            </a:lvl1pPr>
          </a:lstStyle>
          <a:p>
            <a:endParaRPr lang="de-DE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2725" y="0"/>
            <a:ext cx="3076575" cy="511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190" tIns="47595" rIns="95190" bIns="47595" numCol="1" anchor="t" anchorCtr="0" compatLnSpc="1">
            <a:prstTxWarp prst="textNoShape">
              <a:avLst/>
            </a:prstTxWarp>
          </a:bodyPr>
          <a:lstStyle>
            <a:lvl1pPr algn="r" defTabSz="952500">
              <a:defRPr sz="1200"/>
            </a:lvl1pPr>
          </a:lstStyle>
          <a:p>
            <a:endParaRPr lang="de-DE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77875" y="768350"/>
            <a:ext cx="5545138" cy="383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46150" y="4862513"/>
            <a:ext cx="5207000" cy="46037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190" tIns="47595" rIns="95190" bIns="4759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die Textformatierung des Masters zu bearbeiten.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3438"/>
            <a:ext cx="3076575" cy="511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190" tIns="47595" rIns="95190" bIns="47595" numCol="1" anchor="b" anchorCtr="0" compatLnSpc="1">
            <a:prstTxWarp prst="textNoShape">
              <a:avLst/>
            </a:prstTxWarp>
          </a:bodyPr>
          <a:lstStyle>
            <a:lvl1pPr defTabSz="952500">
              <a:defRPr sz="1200"/>
            </a:lvl1pPr>
          </a:lstStyle>
          <a:p>
            <a:endParaRPr lang="de-DE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2725" y="9723438"/>
            <a:ext cx="3076575" cy="511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190" tIns="47595" rIns="95190" bIns="47595" numCol="1" anchor="b" anchorCtr="0" compatLnSpc="1">
            <a:prstTxWarp prst="textNoShape">
              <a:avLst/>
            </a:prstTxWarp>
          </a:bodyPr>
          <a:lstStyle>
            <a:lvl1pPr algn="r" defTabSz="952500">
              <a:defRPr sz="1200"/>
            </a:lvl1pPr>
          </a:lstStyle>
          <a:p>
            <a:fld id="{414332C7-D53C-484F-9ECA-6D86208D0E98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4622114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531938" y="1598613"/>
            <a:ext cx="7631112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de-DE" noProof="0" smtClean="0"/>
              <a:t>Titelmasterformat durch Klicken bearbeiten</a:t>
            </a:r>
          </a:p>
        </p:txBody>
      </p:sp>
      <p:sp>
        <p:nvSpPr>
          <p:cNvPr id="96261" name="AutoShape 5"/>
          <p:cNvSpPr>
            <a:spLocks noChangeArrowheads="1"/>
          </p:cNvSpPr>
          <p:nvPr/>
        </p:nvSpPr>
        <p:spPr bwMode="auto">
          <a:xfrm rot="5400000" flipV="1">
            <a:off x="-2856706" y="3159919"/>
            <a:ext cx="6859588" cy="539750"/>
          </a:xfrm>
          <a:prstGeom prst="roundRect">
            <a:avLst>
              <a:gd name="adj" fmla="val 0"/>
            </a:avLst>
          </a:prstGeom>
          <a:solidFill>
            <a:srgbClr val="205DA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96262" name="AutoShape 6"/>
          <p:cNvSpPr>
            <a:spLocks noChangeArrowheads="1"/>
          </p:cNvSpPr>
          <p:nvPr/>
        </p:nvSpPr>
        <p:spPr bwMode="auto">
          <a:xfrm rot="5400000" flipV="1">
            <a:off x="-2411412" y="3249612"/>
            <a:ext cx="6859588" cy="360363"/>
          </a:xfrm>
          <a:prstGeom prst="roundRect">
            <a:avLst>
              <a:gd name="adj" fmla="val 0"/>
            </a:avLst>
          </a:prstGeom>
          <a:solidFill>
            <a:srgbClr val="5086C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96263" name="AutoShape 7"/>
          <p:cNvSpPr>
            <a:spLocks noChangeArrowheads="1"/>
          </p:cNvSpPr>
          <p:nvPr/>
        </p:nvSpPr>
        <p:spPr bwMode="auto">
          <a:xfrm rot="5400000" flipV="1">
            <a:off x="-2166143" y="3339306"/>
            <a:ext cx="6858000" cy="179387"/>
          </a:xfrm>
          <a:prstGeom prst="roundRect">
            <a:avLst>
              <a:gd name="adj" fmla="val 0"/>
            </a:avLst>
          </a:prstGeom>
          <a:solidFill>
            <a:srgbClr val="8DB1E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e-DE"/>
          </a:p>
        </p:txBody>
      </p:sp>
      <p:sp>
        <p:nvSpPr>
          <p:cNvPr id="96264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2228850" y="3836988"/>
            <a:ext cx="6934200" cy="1752600"/>
          </a:xfrm>
        </p:spPr>
        <p:txBody>
          <a:bodyPr/>
          <a:lstStyle>
            <a:lvl1pPr marL="0" indent="0" algn="ctr">
              <a:buFont typeface="Monotype Sorts" pitchFamily="2" charset="2"/>
              <a:buNone/>
              <a:defRPr/>
            </a:lvl1pPr>
          </a:lstStyle>
          <a:p>
            <a:pPr lvl="0"/>
            <a:r>
              <a:rPr lang="de-DE" noProof="0" smtClean="0"/>
              <a:t>Formatvorlage des Untertitelmasters durch Klicken bearbeiten</a:t>
            </a:r>
          </a:p>
        </p:txBody>
      </p:sp>
      <p:sp>
        <p:nvSpPr>
          <p:cNvPr id="96265" name="Rectangle 9"/>
          <p:cNvSpPr>
            <a:spLocks noGrp="1" noChangeArrowheads="1"/>
          </p:cNvSpPr>
          <p:nvPr>
            <p:ph type="ftr" sz="quarter" idx="3"/>
          </p:nvPr>
        </p:nvSpPr>
        <p:spPr>
          <a:xfrm>
            <a:off x="2252663" y="6245225"/>
            <a:ext cx="5940425" cy="476250"/>
          </a:xfrm>
        </p:spPr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96266" name="Rectangle 10"/>
          <p:cNvSpPr>
            <a:spLocks noGrp="1" noChangeArrowheads="1"/>
          </p:cNvSpPr>
          <p:nvPr>
            <p:ph type="sldNum" sz="quarter" idx="4"/>
          </p:nvPr>
        </p:nvSpPr>
        <p:spPr>
          <a:xfrm>
            <a:off x="8553450" y="6245225"/>
            <a:ext cx="857250" cy="476250"/>
          </a:xfrm>
        </p:spPr>
        <p:txBody>
          <a:bodyPr/>
          <a:lstStyle>
            <a:lvl1pPr>
              <a:defRPr b="1"/>
            </a:lvl1pPr>
          </a:lstStyle>
          <a:p>
            <a:fld id="{84C57DE9-B04F-49FB-BB23-7E5829946767}" type="slidenum">
              <a:rPr lang="de-DE"/>
              <a:pPr/>
              <a:t>‹Nr.›</a:t>
            </a:fld>
            <a:endParaRPr lang="de-DE"/>
          </a:p>
        </p:txBody>
      </p:sp>
      <p:pic>
        <p:nvPicPr>
          <p:cNvPr id="96267" name="Picture 11" descr="LK-Cuxhaven"/>
          <p:cNvPicPr>
            <a:picLocks noChangeAspect="1" noChangeArrowheads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34213" y="-171450"/>
            <a:ext cx="2871787" cy="195738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9EBE7DF-09CD-4F7B-83BE-289123C354FB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741077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429500" y="0"/>
            <a:ext cx="2476500" cy="576897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7277100" cy="576897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03941A1-00E9-4FD0-A86E-0E73485BFC2C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63708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AFC13BD-4B9E-4C76-A6EB-FF76A9F20FFF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05382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6275" y="1709738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76275" y="4589463"/>
            <a:ext cx="8543925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A3926B5-9603-4EAA-BE12-3E65145035F1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17843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774700" y="1089025"/>
            <a:ext cx="4130675" cy="4679950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057775" y="1089025"/>
            <a:ext cx="4130675" cy="4679950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BC2369-F14E-4B37-9C8F-89518593B600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47164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2625" y="365125"/>
            <a:ext cx="8543925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82625" y="1681163"/>
            <a:ext cx="419100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82625" y="2505075"/>
            <a:ext cx="4191000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6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63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Fußzeilenplatzhalt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8" name="Foliennummernplatzhalt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F8FD7E5-7DCD-4AE4-90C6-62E0404D7F64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20584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C51F1D5-B33F-4E5A-913C-C69F4E69B2EA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083963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ußzeilenplatzhalt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E99965-8AC3-490B-A946-0006829D4ADD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665588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211638" y="987425"/>
            <a:ext cx="5014912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1C7212A-B2B1-4754-A8AA-9A780A49FDCA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462967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4211638" y="987425"/>
            <a:ext cx="5014912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CD5FDBC8-D9E6-406A-A458-A96F39A07219}" type="slidenum">
              <a:rPr lang="de-DE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00202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906000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Hier klicken, um Programmname einzugeben</a:t>
            </a:r>
          </a:p>
        </p:txBody>
      </p:sp>
      <p:grpSp>
        <p:nvGrpSpPr>
          <p:cNvPr id="4112" name="Group 16"/>
          <p:cNvGrpSpPr>
            <a:grpSpLocks/>
          </p:cNvGrpSpPr>
          <p:nvPr/>
        </p:nvGrpSpPr>
        <p:grpSpPr bwMode="auto">
          <a:xfrm>
            <a:off x="631825" y="6370638"/>
            <a:ext cx="8415338" cy="209550"/>
            <a:chOff x="398" y="3601"/>
            <a:chExt cx="5301" cy="132"/>
          </a:xfrm>
        </p:grpSpPr>
        <p:sp>
          <p:nvSpPr>
            <p:cNvPr id="4103" name="AutoShape 7"/>
            <p:cNvSpPr>
              <a:spLocks noChangeArrowheads="1"/>
            </p:cNvSpPr>
            <p:nvPr/>
          </p:nvSpPr>
          <p:spPr bwMode="auto">
            <a:xfrm flipV="1">
              <a:off x="398" y="3691"/>
              <a:ext cx="5301" cy="42"/>
            </a:xfrm>
            <a:prstGeom prst="roundRect">
              <a:avLst>
                <a:gd name="adj" fmla="val 0"/>
              </a:avLst>
            </a:prstGeom>
            <a:solidFill>
              <a:srgbClr val="205DA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/>
            </a:p>
          </p:txBody>
        </p:sp>
        <p:sp>
          <p:nvSpPr>
            <p:cNvPr id="4104" name="AutoShape 8"/>
            <p:cNvSpPr>
              <a:spLocks noChangeArrowheads="1"/>
            </p:cNvSpPr>
            <p:nvPr/>
          </p:nvSpPr>
          <p:spPr bwMode="auto">
            <a:xfrm flipV="1">
              <a:off x="547" y="3650"/>
              <a:ext cx="5009" cy="23"/>
            </a:xfrm>
            <a:prstGeom prst="roundRect">
              <a:avLst>
                <a:gd name="adj" fmla="val 0"/>
              </a:avLst>
            </a:prstGeom>
            <a:solidFill>
              <a:srgbClr val="5086CD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/>
            </a:p>
          </p:txBody>
        </p:sp>
        <p:sp>
          <p:nvSpPr>
            <p:cNvPr id="4105" name="AutoShape 9"/>
            <p:cNvSpPr>
              <a:spLocks noChangeArrowheads="1"/>
            </p:cNvSpPr>
            <p:nvPr/>
          </p:nvSpPr>
          <p:spPr bwMode="auto">
            <a:xfrm flipV="1">
              <a:off x="738" y="3601"/>
              <a:ext cx="4628" cy="24"/>
            </a:xfrm>
            <a:prstGeom prst="roundRect">
              <a:avLst>
                <a:gd name="adj" fmla="val 0"/>
              </a:avLst>
            </a:prstGeom>
            <a:solidFill>
              <a:srgbClr val="8DB1E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de-DE"/>
            </a:p>
          </p:txBody>
        </p:sp>
      </p:grpSp>
      <p:sp>
        <p:nvSpPr>
          <p:cNvPr id="4108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774700" y="1089025"/>
            <a:ext cx="8413750" cy="4679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Hier klicken, um Master-Textformat zu bearbeiten.</a:t>
            </a:r>
          </a:p>
          <a:p>
            <a:pPr lvl="1"/>
            <a:r>
              <a:rPr lang="en-US" smtClean="0"/>
              <a:t>Zweite Ebene</a:t>
            </a:r>
          </a:p>
          <a:p>
            <a:pPr lvl="2"/>
            <a:r>
              <a:rPr lang="en-US" smtClean="0"/>
              <a:t>Dritte Ebene</a:t>
            </a:r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85800" y="6553200"/>
            <a:ext cx="5715000" cy="228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rgbClr val="205DAF"/>
                </a:solidFill>
                <a:latin typeface="+mn-lt"/>
              </a:defRPr>
            </a:lvl1pPr>
          </a:lstStyle>
          <a:p>
            <a:r>
              <a:rPr lang="de-DE"/>
              <a:t>Entwurfsvorlagen professionell gestalten</a:t>
            </a:r>
          </a:p>
        </p:txBody>
      </p:sp>
      <p:sp>
        <p:nvSpPr>
          <p:cNvPr id="4110" name="Rectangle 1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848600" y="6553200"/>
            <a:ext cx="1371600" cy="228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rgbClr val="205DAF"/>
                </a:solidFill>
                <a:latin typeface="+mn-lt"/>
              </a:defRPr>
            </a:lvl1pPr>
          </a:lstStyle>
          <a:p>
            <a:fld id="{041874B2-3CE4-4AF7-BD40-7505F26AC6CD}" type="slidenum">
              <a:rPr lang="de-DE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hf hdr="0" dt="0"/>
  <p:txStyles>
    <p:titleStyle>
      <a:lvl1pPr algn="ctr" rtl="0" eaLnBrk="1" fontAlgn="base" hangingPunct="1">
        <a:spcBef>
          <a:spcPct val="0"/>
        </a:spcBef>
        <a:spcAft>
          <a:spcPct val="0"/>
        </a:spcAft>
        <a:defRPr sz="3200" b="1" kern="1200">
          <a:solidFill>
            <a:srgbClr val="205DAF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205DAF"/>
          </a:solidFill>
          <a:latin typeface="Arial" panose="020B060402020202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205DAF"/>
          </a:solidFill>
          <a:latin typeface="Arial" panose="020B060402020202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205DAF"/>
          </a:solidFill>
          <a:latin typeface="Arial" panose="020B060402020202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205DAF"/>
          </a:solidFill>
          <a:latin typeface="Arial" panose="020B060402020202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205DAF"/>
          </a:solidFill>
          <a:latin typeface="Arial" panose="020B060402020202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205DAF"/>
          </a:solidFill>
          <a:latin typeface="Arial" panose="020B060402020202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205DAF"/>
          </a:solidFill>
          <a:latin typeface="Arial" panose="020B060402020202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rgbClr val="205DAF"/>
          </a:solidFill>
          <a:latin typeface="Arial" panose="020B0604020202020204" pitchFamily="34" charset="0"/>
        </a:defRPr>
      </a:lvl9pPr>
    </p:titleStyle>
    <p:bodyStyle>
      <a:lvl1pPr marL="342900" indent="-342900" algn="l" rtl="0" eaLnBrk="1" fontAlgn="base" hangingPunct="1">
        <a:spcBef>
          <a:spcPct val="40000"/>
        </a:spcBef>
        <a:spcAft>
          <a:spcPct val="0"/>
        </a:spcAft>
        <a:buClr>
          <a:srgbClr val="8DB1E2"/>
        </a:buClr>
        <a:buSzPct val="59000"/>
        <a:buFont typeface="Monotype Sorts" pitchFamily="2" charset="2"/>
        <a:buChar char="l"/>
        <a:defRPr sz="2800" kern="1200">
          <a:solidFill>
            <a:srgbClr val="205DAF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40000"/>
        </a:spcBef>
        <a:spcAft>
          <a:spcPct val="0"/>
        </a:spcAft>
        <a:buClr>
          <a:srgbClr val="8DB1E2"/>
        </a:buClr>
        <a:buSzPct val="59000"/>
        <a:buFont typeface="Monotype Sorts" pitchFamily="2" charset="2"/>
        <a:buChar char="l"/>
        <a:defRPr sz="2400" kern="1200">
          <a:solidFill>
            <a:srgbClr val="205DAF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40000"/>
        </a:spcBef>
        <a:spcAft>
          <a:spcPct val="0"/>
        </a:spcAft>
        <a:buClr>
          <a:srgbClr val="8DB1E2"/>
        </a:buClr>
        <a:buSzPct val="59000"/>
        <a:buFont typeface="Wingdings" panose="05000000000000000000" pitchFamily="2" charset="2"/>
        <a:buChar char="Ø"/>
        <a:defRPr sz="2000" kern="1200">
          <a:solidFill>
            <a:srgbClr val="205DAF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Times New Roman" panose="02020603050405020304" pitchFamily="18" charset="0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Times New Roman" panose="02020603050405020304" pitchFamily="18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531938" y="1875945"/>
            <a:ext cx="7631112" cy="1974403"/>
          </a:xfrm>
        </p:spPr>
        <p:txBody>
          <a:bodyPr/>
          <a:lstStyle/>
          <a:p>
            <a:r>
              <a:rPr lang="de-DE" dirty="0" smtClean="0"/>
              <a:t>Jugendhilfeplanung:</a:t>
            </a:r>
            <a:br>
              <a:rPr lang="de-DE" dirty="0" smtClean="0"/>
            </a:br>
            <a:r>
              <a:rPr lang="de-DE" sz="2800" dirty="0" smtClean="0"/>
              <a:t>Angebotsstruktur und Sozialdatenanalyse für junge Menschen im Alter von 15 bis 25 Jahren im Landkreis Cuxhaven</a:t>
            </a:r>
            <a:endParaRPr lang="de-DE" sz="2800" dirty="0"/>
          </a:p>
        </p:txBody>
      </p:sp>
      <p:sp>
        <p:nvSpPr>
          <p:cNvPr id="9523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228850" y="4077072"/>
            <a:ext cx="6934200" cy="1800200"/>
          </a:xfrm>
        </p:spPr>
        <p:txBody>
          <a:bodyPr/>
          <a:lstStyle/>
          <a:p>
            <a:endParaRPr lang="de-DE" sz="1000" dirty="0" smtClean="0"/>
          </a:p>
          <a:p>
            <a:pPr>
              <a:spcBef>
                <a:spcPts val="0"/>
              </a:spcBef>
            </a:pPr>
            <a:r>
              <a:rPr lang="de-DE" sz="2400" dirty="0" smtClean="0"/>
              <a:t>Jugendhilfeausschuss </a:t>
            </a:r>
          </a:p>
          <a:p>
            <a:pPr>
              <a:spcBef>
                <a:spcPts val="0"/>
              </a:spcBef>
            </a:pPr>
            <a:r>
              <a:rPr lang="de-DE" sz="2400" dirty="0" smtClean="0"/>
              <a:t>und </a:t>
            </a:r>
          </a:p>
          <a:p>
            <a:pPr>
              <a:spcBef>
                <a:spcPts val="0"/>
              </a:spcBef>
            </a:pPr>
            <a:r>
              <a:rPr lang="de-DE" sz="2400" dirty="0" smtClean="0"/>
              <a:t>Ausschuss für Soziales, Familie, Gesundheit und </a:t>
            </a:r>
            <a:r>
              <a:rPr lang="de-DE" sz="2400" dirty="0" smtClean="0"/>
              <a:t>Gleichstellung</a:t>
            </a:r>
          </a:p>
          <a:p>
            <a:pPr>
              <a:spcBef>
                <a:spcPts val="0"/>
              </a:spcBef>
            </a:pPr>
            <a:r>
              <a:rPr lang="de-DE" sz="2400" dirty="0"/>
              <a:t>a</a:t>
            </a:r>
            <a:r>
              <a:rPr lang="de-DE" sz="2400" dirty="0" smtClean="0"/>
              <a:t>m</a:t>
            </a:r>
          </a:p>
          <a:p>
            <a:pPr>
              <a:spcBef>
                <a:spcPts val="0"/>
              </a:spcBef>
            </a:pPr>
            <a:r>
              <a:rPr lang="de-DE" sz="2400" dirty="0" smtClean="0"/>
              <a:t>17.03.2015</a:t>
            </a:r>
            <a:endParaRPr lang="de-DE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u="sng" dirty="0" smtClean="0"/>
              <a:t>Vielfältige Angebote im Landkreis Cuxhaven</a:t>
            </a:r>
            <a:endParaRPr lang="de-DE" u="sng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de-DE" dirty="0" smtClean="0"/>
              <a:t>Diverse Unterstützungsangebote für junge Menschen im Alter von 15 bis 25 Jahren</a:t>
            </a:r>
          </a:p>
          <a:p>
            <a:pPr algn="ctr"/>
            <a:r>
              <a:rPr lang="de-DE" dirty="0" smtClean="0"/>
              <a:t>Hilfen bei persönlichen, schulischen und beruflichen Problemen</a:t>
            </a:r>
          </a:p>
          <a:p>
            <a:pPr algn="ctr"/>
            <a:r>
              <a:rPr lang="de-DE" dirty="0" smtClean="0"/>
              <a:t>Übergänge von Schule in den Beruf gestalten</a:t>
            </a:r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de-DE" dirty="0" smtClean="0"/>
              <a:t>Sozialplanungsreferat</a:t>
            </a:r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AFC13BD-4B9E-4C76-A6EB-FF76A9F20FFF}" type="slidenum">
              <a:rPr lang="de-DE" smtClean="0"/>
              <a:pPr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983313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0" y="188640"/>
            <a:ext cx="9906000" cy="762000"/>
          </a:xfrm>
        </p:spPr>
        <p:txBody>
          <a:bodyPr/>
          <a:lstStyle/>
          <a:p>
            <a:r>
              <a:rPr lang="de-DE" u="sng" dirty="0" smtClean="0"/>
              <a:t>Eine gut funktionierende Netzwerkarbeit ist unabdingbar!</a:t>
            </a:r>
            <a:endParaRPr lang="de-DE" u="sng" dirty="0"/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8016867"/>
              </p:ext>
            </p:extLst>
          </p:nvPr>
        </p:nvGraphicFramePr>
        <p:xfrm>
          <a:off x="685800" y="1268760"/>
          <a:ext cx="8413750" cy="489654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de-DE" dirty="0" smtClean="0"/>
              <a:t>Sozialplanungsreferat</a:t>
            </a:r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AFC13BD-4B9E-4C76-A6EB-FF76A9F20FFF}" type="slidenum">
              <a:rPr lang="de-DE" smtClean="0"/>
              <a:pPr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789939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ABFCC68E-3D32-4A6E-B43B-9AB87ADE7F1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>
                                            <p:graphicEl>
                                              <a:dgm id="{ABFCC68E-3D32-4A6E-B43B-9AB87ADE7F1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>
                                            <p:graphicEl>
                                              <a:dgm id="{ABFCC68E-3D32-4A6E-B43B-9AB87ADE7F12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2CE3DB50-DB06-43D2-AB02-37A8D10B057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6">
                                            <p:graphicEl>
                                              <a:dgm id="{2CE3DB50-DB06-43D2-AB02-37A8D10B057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2000" fill="hold"/>
                                        <p:tgtEl>
                                          <p:spTgt spid="6">
                                            <p:graphicEl>
                                              <a:dgm id="{2CE3DB50-DB06-43D2-AB02-37A8D10B057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8C164A3A-24ED-4D79-BA3B-3FA1E8D0F44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2000" fill="hold"/>
                                        <p:tgtEl>
                                          <p:spTgt spid="6">
                                            <p:graphicEl>
                                              <a:dgm id="{8C164A3A-24ED-4D79-BA3B-3FA1E8D0F44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2000" fill="hold"/>
                                        <p:tgtEl>
                                          <p:spTgt spid="6">
                                            <p:graphicEl>
                                              <a:dgm id="{8C164A3A-24ED-4D79-BA3B-3FA1E8D0F44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A016D7F7-E82D-4F34-87C1-2F8D4D9AE74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2000" fill="hold"/>
                                        <p:tgtEl>
                                          <p:spTgt spid="6">
                                            <p:graphicEl>
                                              <a:dgm id="{A016D7F7-E82D-4F34-87C1-2F8D4D9AE74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2000" fill="hold"/>
                                        <p:tgtEl>
                                          <p:spTgt spid="6">
                                            <p:graphicEl>
                                              <a:dgm id="{A016D7F7-E82D-4F34-87C1-2F8D4D9AE74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1AFBE615-E2D3-4FD1-95EC-0E98C8533B7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2000" fill="hold"/>
                                        <p:tgtEl>
                                          <p:spTgt spid="6">
                                            <p:graphicEl>
                                              <a:dgm id="{1AFBE615-E2D3-4FD1-95EC-0E98C8533B7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2000" fill="hold"/>
                                        <p:tgtEl>
                                          <p:spTgt spid="6">
                                            <p:graphicEl>
                                              <a:dgm id="{1AFBE615-E2D3-4FD1-95EC-0E98C8533B7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0CB33C21-CB61-4A4D-8C96-E61284E8806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2000" fill="hold"/>
                                        <p:tgtEl>
                                          <p:spTgt spid="6">
                                            <p:graphicEl>
                                              <a:dgm id="{0CB33C21-CB61-4A4D-8C96-E61284E8806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2000" fill="hold"/>
                                        <p:tgtEl>
                                          <p:spTgt spid="6">
                                            <p:graphicEl>
                                              <a:dgm id="{0CB33C21-CB61-4A4D-8C96-E61284E8806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dgm id="{CCE561CC-86B6-4818-A5D9-878FDB83D08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2000" fill="hold"/>
                                        <p:tgtEl>
                                          <p:spTgt spid="6">
                                            <p:graphicEl>
                                              <a:dgm id="{CCE561CC-86B6-4818-A5D9-878FDB83D08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2000" fill="hold"/>
                                        <p:tgtEl>
                                          <p:spTgt spid="6">
                                            <p:graphicEl>
                                              <a:dgm id="{CCE561CC-86B6-4818-A5D9-878FDB83D080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 uiExpand="1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u="sng" dirty="0" smtClean="0"/>
              <a:t>Möglichkeit zur Koordination</a:t>
            </a:r>
            <a:endParaRPr lang="de-DE" u="sng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46124" y="980728"/>
            <a:ext cx="8599363" cy="4968552"/>
          </a:xfrm>
        </p:spPr>
        <p:txBody>
          <a:bodyPr/>
          <a:lstStyle/>
          <a:p>
            <a:endParaRPr lang="de-DE" dirty="0" smtClean="0"/>
          </a:p>
          <a:p>
            <a:r>
              <a:rPr lang="de-DE" dirty="0" smtClean="0"/>
              <a:t>Aufbau einer Jugendberufsagentur im LK Cuxhaven</a:t>
            </a:r>
          </a:p>
          <a:p>
            <a:pPr lvl="2"/>
            <a:r>
              <a:rPr lang="de-DE" dirty="0" smtClean="0"/>
              <a:t>Vorteile: </a:t>
            </a:r>
          </a:p>
          <a:p>
            <a:pPr lvl="3"/>
            <a:r>
              <a:rPr lang="de-DE" dirty="0" smtClean="0">
                <a:latin typeface="+mn-lt"/>
              </a:rPr>
              <a:t>Zusammenschluss unterschiedlicher Informations- und Dienstleistungsangebote unter einem Dach bzw. auf einer gemeinsamen Plattform.</a:t>
            </a:r>
          </a:p>
          <a:p>
            <a:pPr lvl="3"/>
            <a:r>
              <a:rPr lang="de-DE" dirty="0" smtClean="0">
                <a:latin typeface="+mn-lt"/>
              </a:rPr>
              <a:t>Bündelung von Ressourcen unterschiedlicher Rechtskreise</a:t>
            </a:r>
          </a:p>
          <a:p>
            <a:pPr lvl="3"/>
            <a:r>
              <a:rPr lang="de-DE" dirty="0" smtClean="0">
                <a:latin typeface="+mn-lt"/>
              </a:rPr>
              <a:t>Verbesserte Schnittstellenkommunikation</a:t>
            </a:r>
          </a:p>
          <a:p>
            <a:r>
              <a:rPr lang="de-DE" dirty="0" smtClean="0"/>
              <a:t>Arbeitskreis „Jugend und Beruf“</a:t>
            </a:r>
          </a:p>
          <a:p>
            <a:pPr lvl="2"/>
            <a:r>
              <a:rPr lang="de-DE" dirty="0" smtClean="0"/>
              <a:t>Überblick über Angebotsvielfalt im Landkreis sowie Analyse diverser Sozialdaten (aus Schulen, vom JC und der BA)</a:t>
            </a:r>
          </a:p>
          <a:p>
            <a:pPr lvl="2"/>
            <a:r>
              <a:rPr lang="de-DE" dirty="0" smtClean="0"/>
              <a:t>Erste Ideen zu einer möglichen </a:t>
            </a:r>
            <a:r>
              <a:rPr lang="de-DE" dirty="0"/>
              <a:t>U</a:t>
            </a:r>
            <a:r>
              <a:rPr lang="de-DE" dirty="0" smtClean="0"/>
              <a:t>msetzung einer JBA</a:t>
            </a:r>
          </a:p>
          <a:p>
            <a:pPr lvl="2"/>
            <a:r>
              <a:rPr lang="de-DE" dirty="0" smtClean="0"/>
              <a:t>Geplante Besichtigung einer kürzlich eröffneten JBA in Salzgitter</a:t>
            </a:r>
          </a:p>
          <a:p>
            <a:pPr lvl="2"/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de-DE" dirty="0" smtClean="0"/>
              <a:t>Sozialplanungsreferat</a:t>
            </a:r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AFC13BD-4B9E-4C76-A6EB-FF76A9F20FFF}" type="slidenum">
              <a:rPr lang="de-DE" smtClean="0"/>
              <a:pPr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568315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2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2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2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2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2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2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2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2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2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2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u="sng" dirty="0" smtClean="0"/>
              <a:t>Strukturelle Bedingungen</a:t>
            </a:r>
            <a:endParaRPr lang="de-DE" u="sng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46124" y="980728"/>
            <a:ext cx="8599363" cy="4968552"/>
          </a:xfrm>
        </p:spPr>
        <p:txBody>
          <a:bodyPr/>
          <a:lstStyle/>
          <a:p>
            <a:pPr marL="0" indent="0">
              <a:buNone/>
            </a:pPr>
            <a:r>
              <a:rPr lang="de-DE" u="sng" dirty="0" smtClean="0"/>
              <a:t>Probleme</a:t>
            </a:r>
            <a:r>
              <a:rPr lang="de-DE" u="sng" dirty="0"/>
              <a:t>:</a:t>
            </a:r>
          </a:p>
          <a:p>
            <a:pPr lvl="1"/>
            <a:r>
              <a:rPr lang="de-DE" dirty="0"/>
              <a:t>Befristete Projekte</a:t>
            </a:r>
          </a:p>
          <a:p>
            <a:pPr lvl="2"/>
            <a:r>
              <a:rPr lang="de-DE" dirty="0"/>
              <a:t>Einige Netzwerkpartner begegnen diesen mit Reserviertheit, sodass kein Sinn in einer kurzzeitigen Zusammenarbeit gesehen wird. (Keine </a:t>
            </a:r>
            <a:r>
              <a:rPr lang="de-DE" dirty="0" err="1"/>
              <a:t>Win</a:t>
            </a:r>
            <a:r>
              <a:rPr lang="de-DE" dirty="0"/>
              <a:t>-</a:t>
            </a:r>
            <a:r>
              <a:rPr lang="de-DE" dirty="0" err="1"/>
              <a:t>Win</a:t>
            </a:r>
            <a:r>
              <a:rPr lang="de-DE" dirty="0"/>
              <a:t>-Situation)</a:t>
            </a:r>
          </a:p>
          <a:p>
            <a:pPr lvl="2"/>
            <a:r>
              <a:rPr lang="de-DE" dirty="0"/>
              <a:t>Keine Nachhaltigkeit möglich. Gerade schwer problembehaftete Jugendliche brauchen verlässliche Strukturen.</a:t>
            </a:r>
          </a:p>
          <a:p>
            <a:pPr lvl="1"/>
            <a:r>
              <a:rPr lang="de-DE" dirty="0"/>
              <a:t>Hohe Personalfluktuation</a:t>
            </a:r>
          </a:p>
          <a:p>
            <a:pPr lvl="2"/>
            <a:r>
              <a:rPr lang="de-DE" dirty="0"/>
              <a:t>Keine vertraute und enge Zusammenarbeit auf Dauer möglich.</a:t>
            </a:r>
          </a:p>
          <a:p>
            <a:pPr lvl="1"/>
            <a:r>
              <a:rPr lang="de-DE" dirty="0"/>
              <a:t>Doppelförderungen</a:t>
            </a:r>
          </a:p>
          <a:p>
            <a:pPr lvl="2"/>
            <a:r>
              <a:rPr lang="de-DE" dirty="0"/>
              <a:t>Jugendliche dürfen in ESF- geförderten Projekten nicht gleichzeitig betreut werden. (</a:t>
            </a:r>
            <a:r>
              <a:rPr lang="de-DE" dirty="0" err="1"/>
              <a:t>zB</a:t>
            </a:r>
            <a:r>
              <a:rPr lang="de-DE" dirty="0"/>
              <a:t>.: PACE und Jugendwerkstätten</a:t>
            </a:r>
            <a:r>
              <a:rPr lang="de-DE" dirty="0" smtClean="0"/>
              <a:t>)</a:t>
            </a:r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de-DE" dirty="0" smtClean="0"/>
              <a:t>Sozialplanungsreferat</a:t>
            </a:r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AFC13BD-4B9E-4C76-A6EB-FF76A9F20FFF}" type="slidenum">
              <a:rPr lang="de-DE" smtClean="0"/>
              <a:pPr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805646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2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2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2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2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2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2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u="sng" dirty="0" smtClean="0"/>
              <a:t>Fazit</a:t>
            </a:r>
            <a:endParaRPr lang="de-DE" u="sng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46124" y="980728"/>
            <a:ext cx="8599363" cy="4968552"/>
          </a:xfrm>
        </p:spPr>
        <p:txBody>
          <a:bodyPr/>
          <a:lstStyle/>
          <a:p>
            <a:pPr lvl="1"/>
            <a:r>
              <a:rPr lang="de-DE" dirty="0"/>
              <a:t>Wichtig: Koordination der vorhandenen Angebote im Landkreis.</a:t>
            </a:r>
          </a:p>
          <a:p>
            <a:pPr lvl="1"/>
            <a:r>
              <a:rPr lang="de-DE" dirty="0"/>
              <a:t>Enge Zusammenarbeit der einzelnen Akteure vor Ort.</a:t>
            </a:r>
          </a:p>
          <a:p>
            <a:pPr lvl="1"/>
            <a:r>
              <a:rPr lang="de-DE" dirty="0"/>
              <a:t>Gemeinsame Zielvorstellungen</a:t>
            </a:r>
          </a:p>
          <a:p>
            <a:pPr lvl="1"/>
            <a:r>
              <a:rPr lang="de-DE" dirty="0"/>
              <a:t>Transparenz und Kommunikationsaustausch</a:t>
            </a:r>
          </a:p>
          <a:p>
            <a:pPr lvl="1"/>
            <a:r>
              <a:rPr lang="de-DE" dirty="0"/>
              <a:t>Mögliche Veränderungen mit Blick auf strukturelle Bedingungen.</a:t>
            </a:r>
          </a:p>
          <a:p>
            <a:pPr lvl="2"/>
            <a:r>
              <a:rPr lang="de-DE" dirty="0"/>
              <a:t>Projekte langfristig installieren, um Nachhaltigkeit erzeugen und eine erfolgreiche Netzwerkarbeit leisten zu können!</a:t>
            </a:r>
          </a:p>
          <a:p>
            <a:pPr lvl="1"/>
            <a:r>
              <a:rPr lang="de-DE" dirty="0"/>
              <a:t>Aufbau einer Jugendberufsagentur als gemeinsames Übergangssystem</a:t>
            </a:r>
            <a:r>
              <a:rPr lang="de-DE" dirty="0" smtClean="0"/>
              <a:t>?</a:t>
            </a:r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de-DE" dirty="0" smtClean="0"/>
              <a:t>Sozialplanungsreferat</a:t>
            </a:r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AFC13BD-4B9E-4C76-A6EB-FF76A9F20FFF}" type="slidenum">
              <a:rPr lang="de-DE" smtClean="0"/>
              <a:pPr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77646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2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2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2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2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de-DE" sz="4400" b="1" dirty="0" smtClean="0"/>
              <a:t>Vielen Dank </a:t>
            </a:r>
          </a:p>
          <a:p>
            <a:pPr marL="0" indent="0" algn="ctr">
              <a:buNone/>
            </a:pPr>
            <a:r>
              <a:rPr lang="de-DE" sz="4400" b="1" dirty="0" smtClean="0"/>
              <a:t>für Ihre </a:t>
            </a:r>
          </a:p>
          <a:p>
            <a:pPr marL="0" indent="0" algn="ctr">
              <a:buNone/>
            </a:pPr>
            <a:r>
              <a:rPr lang="de-DE" sz="4400" b="1" dirty="0" smtClean="0"/>
              <a:t>Aufmerksamkeit!!!</a:t>
            </a:r>
            <a:endParaRPr lang="de-DE" sz="4400" b="1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de-DE" dirty="0" smtClean="0"/>
              <a:t>Sozialplanungsreferat</a:t>
            </a:r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AFC13BD-4B9E-4C76-A6EB-FF76A9F20FFF}" type="slidenum">
              <a:rPr lang="de-DE" smtClean="0"/>
              <a:pPr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3706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olien1">
  <a:themeElements>
    <a:clrScheme name="Folien1 9">
      <a:dk1>
        <a:srgbClr val="205DAF"/>
      </a:dk1>
      <a:lt1>
        <a:srgbClr val="FFFFFF"/>
      </a:lt1>
      <a:dk2>
        <a:srgbClr val="205DAF"/>
      </a:dk2>
      <a:lt2>
        <a:srgbClr val="808080"/>
      </a:lt2>
      <a:accent1>
        <a:srgbClr val="5086CD"/>
      </a:accent1>
      <a:accent2>
        <a:srgbClr val="205DAF"/>
      </a:accent2>
      <a:accent3>
        <a:srgbClr val="FFFFFF"/>
      </a:accent3>
      <a:accent4>
        <a:srgbClr val="1A4E95"/>
      </a:accent4>
      <a:accent5>
        <a:srgbClr val="B3C3E3"/>
      </a:accent5>
      <a:accent6>
        <a:srgbClr val="1C539E"/>
      </a:accent6>
      <a:hlink>
        <a:srgbClr val="8DB1E2"/>
      </a:hlink>
      <a:folHlink>
        <a:srgbClr val="B2B2B2"/>
      </a:folHlink>
    </a:clrScheme>
    <a:fontScheme name="Folien1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FF33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FF33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Folien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lien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olien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lien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lien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lien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lien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lien1 8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5086CD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B3C3E3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lien1 9">
        <a:dk1>
          <a:srgbClr val="205DAF"/>
        </a:dk1>
        <a:lt1>
          <a:srgbClr val="FFFFFF"/>
        </a:lt1>
        <a:dk2>
          <a:srgbClr val="205DAF"/>
        </a:dk2>
        <a:lt2>
          <a:srgbClr val="808080"/>
        </a:lt2>
        <a:accent1>
          <a:srgbClr val="5086CD"/>
        </a:accent1>
        <a:accent2>
          <a:srgbClr val="205DAF"/>
        </a:accent2>
        <a:accent3>
          <a:srgbClr val="FFFFFF"/>
        </a:accent3>
        <a:accent4>
          <a:srgbClr val="1A4E95"/>
        </a:accent4>
        <a:accent5>
          <a:srgbClr val="B3C3E3"/>
        </a:accent5>
        <a:accent6>
          <a:srgbClr val="1C539E"/>
        </a:accent6>
        <a:hlink>
          <a:srgbClr val="8DB1E2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landkreis cuxhaven 01.pot [Kompatibilitätsmodus]" id="{77DF7A9F-B97E-4197-8DC6-09C5341FE7BD}" vid="{943AA538-6B20-411B-83AC-ED15EA7431EB}"/>
    </a:ext>
  </a:extLst>
</a:theme>
</file>

<file path=ppt/theme/theme2.xml><?xml version="1.0" encoding="utf-8"?>
<a:theme xmlns:a="http://schemas.openxmlformats.org/drawingml/2006/main" name="Lariss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Lariss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286</Words>
  <Application>Microsoft Office PowerPoint</Application>
  <PresentationFormat>A4-Papier (210x297 mm)</PresentationFormat>
  <Paragraphs>62</Paragraphs>
  <Slides>7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7</vt:i4>
      </vt:variant>
    </vt:vector>
  </HeadingPairs>
  <TitlesOfParts>
    <vt:vector size="12" baseType="lpstr">
      <vt:lpstr>Arial</vt:lpstr>
      <vt:lpstr>Monotype Sorts</vt:lpstr>
      <vt:lpstr>Times New Roman</vt:lpstr>
      <vt:lpstr>Wingdings</vt:lpstr>
      <vt:lpstr>Folien1</vt:lpstr>
      <vt:lpstr>Jugendhilfeplanung: Angebotsstruktur und Sozialdatenanalyse für junge Menschen im Alter von 15 bis 25 Jahren im Landkreis Cuxhaven</vt:lpstr>
      <vt:lpstr>Vielfältige Angebote im Landkreis Cuxhaven</vt:lpstr>
      <vt:lpstr>Eine gut funktionierende Netzwerkarbeit ist unabdingbar!</vt:lpstr>
      <vt:lpstr>Möglichkeit zur Koordination</vt:lpstr>
      <vt:lpstr>Strukturelle Bedingungen</vt:lpstr>
      <vt:lpstr>Fazit</vt:lpstr>
      <vt:lpstr>PowerPoint-Präsentation</vt:lpstr>
    </vt:vector>
  </TitlesOfParts>
  <Company>Landkreis Cuxhaven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Müller, Silvia</dc:creator>
  <cp:lastModifiedBy>Müller, Silvia</cp:lastModifiedBy>
  <cp:revision>32</cp:revision>
  <cp:lastPrinted>2002-04-29T10:50:31Z</cp:lastPrinted>
  <dcterms:created xsi:type="dcterms:W3CDTF">2015-02-25T08:17:13Z</dcterms:created>
  <dcterms:modified xsi:type="dcterms:W3CDTF">2015-05-18T05:11:50Z</dcterms:modified>
</cp:coreProperties>
</file>

<file path=docProps/thumbnail.jpeg>
</file>